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60" r:id="rId5"/>
    <p:sldId id="261" r:id="rId6"/>
    <p:sldId id="262" r:id="rId7"/>
    <p:sldId id="263" r:id="rId8"/>
    <p:sldId id="265" r:id="rId9"/>
    <p:sldId id="309" r:id="rId10"/>
    <p:sldId id="268" r:id="rId11"/>
    <p:sldId id="269" r:id="rId12"/>
    <p:sldId id="292" r:id="rId13"/>
    <p:sldId id="293" r:id="rId14"/>
    <p:sldId id="304" r:id="rId15"/>
    <p:sldId id="307" r:id="rId16"/>
    <p:sldId id="306" r:id="rId17"/>
    <p:sldId id="305" r:id="rId18"/>
    <p:sldId id="308" r:id="rId19"/>
    <p:sldId id="271" r:id="rId20"/>
    <p:sldId id="272" r:id="rId21"/>
    <p:sldId id="273" r:id="rId22"/>
    <p:sldId id="274" r:id="rId23"/>
    <p:sldId id="275" r:id="rId24"/>
    <p:sldId id="276" r:id="rId25"/>
    <p:sldId id="277" r:id="rId26"/>
    <p:sldId id="278" r:id="rId27"/>
    <p:sldId id="279" r:id="rId28"/>
    <p:sldId id="294" r:id="rId29"/>
    <p:sldId id="295" r:id="rId30"/>
    <p:sldId id="296" r:id="rId31"/>
    <p:sldId id="297" r:id="rId32"/>
    <p:sldId id="298" r:id="rId33"/>
    <p:sldId id="299" r:id="rId34"/>
    <p:sldId id="300" r:id="rId35"/>
    <p:sldId id="301" r:id="rId36"/>
    <p:sldId id="302" r:id="rId37"/>
    <p:sldId id="303" r:id="rId38"/>
    <p:sldId id="280" r:id="rId39"/>
    <p:sldId id="281" r:id="rId40"/>
    <p:sldId id="282" r:id="rId41"/>
    <p:sldId id="283" r:id="rId42"/>
    <p:sldId id="284" r:id="rId43"/>
    <p:sldId id="285" r:id="rId44"/>
    <p:sldId id="286" r:id="rId45"/>
    <p:sldId id="288" r:id="rId46"/>
    <p:sldId id="289" r:id="rId47"/>
    <p:sldId id="290" r:id="rId48"/>
    <p:sldId id="291" r:id="rId49"/>
  </p:sldIdLst>
  <p:sldSz cx="19010313"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9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F4571C86-4B9C-4ABE-8C2E-AF43F8BD769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571500" y="1336675"/>
            <a:ext cx="6413500" cy="3608388"/>
          </a:xfrm>
          <a:prstGeom prst="rect">
            <a:avLst/>
          </a:prstGeom>
        </p:spPr>
      </p:sp>
      <p:sp>
        <p:nvSpPr>
          <p:cNvPr id="227" name="PlaceHolder 2"/>
          <p:cNvSpPr>
            <a:spLocks noGrp="1"/>
          </p:cNvSpPr>
          <p:nvPr>
            <p:ph type="body"/>
          </p:nvPr>
        </p:nvSpPr>
        <p:spPr>
          <a:xfrm>
            <a:off x="755640" y="5146560"/>
            <a:ext cx="6044760" cy="420984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4280040" y="10156680"/>
            <a:ext cx="3274560" cy="536040"/>
          </a:xfrm>
          <a:prstGeom prst="rect">
            <a:avLst/>
          </a:prstGeom>
          <a:noFill/>
          <a:ln w="0">
            <a:noFill/>
          </a:ln>
        </p:spPr>
        <p:txBody>
          <a:bodyPr anchor="b">
            <a:noAutofit/>
          </a:bodyPr>
          <a:lstStyle/>
          <a:p>
            <a:pPr algn="r">
              <a:lnSpc>
                <a:spcPct val="100000"/>
              </a:lnSpc>
            </a:pPr>
            <a:fld id="{8B479DC6-3749-46F0-A320-B9F55D19CEED}" type="slidenum">
              <a:rPr lang="cs-CZ" sz="1200" b="0" strike="noStrike" spc="-1">
                <a:latin typeface="Times New Roman"/>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950400" y="2502000"/>
            <a:ext cx="1710864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28" name="PlaceHolder 3"/>
          <p:cNvSpPr>
            <a:spLocks noGrp="1"/>
          </p:cNvSpPr>
          <p:nvPr>
            <p:ph type="body"/>
          </p:nvPr>
        </p:nvSpPr>
        <p:spPr>
          <a:xfrm>
            <a:off x="950400" y="5741640"/>
            <a:ext cx="1710864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95040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1" name="PlaceHolder 3"/>
          <p:cNvSpPr>
            <a:spLocks noGrp="1"/>
          </p:cNvSpPr>
          <p:nvPr>
            <p:ph type="body"/>
          </p:nvPr>
        </p:nvSpPr>
        <p:spPr>
          <a:xfrm>
            <a:off x="971712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2" name="PlaceHolder 4"/>
          <p:cNvSpPr>
            <a:spLocks noGrp="1"/>
          </p:cNvSpPr>
          <p:nvPr>
            <p:ph type="body"/>
          </p:nvPr>
        </p:nvSpPr>
        <p:spPr>
          <a:xfrm>
            <a:off x="950400" y="574164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3" name="PlaceHolder 5"/>
          <p:cNvSpPr>
            <a:spLocks noGrp="1"/>
          </p:cNvSpPr>
          <p:nvPr>
            <p:ph type="body"/>
          </p:nvPr>
        </p:nvSpPr>
        <p:spPr>
          <a:xfrm>
            <a:off x="9717120" y="574164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950400" y="250200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6" name="PlaceHolder 3"/>
          <p:cNvSpPr>
            <a:spLocks noGrp="1"/>
          </p:cNvSpPr>
          <p:nvPr>
            <p:ph type="body"/>
          </p:nvPr>
        </p:nvSpPr>
        <p:spPr>
          <a:xfrm>
            <a:off x="6734880" y="250200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7" name="PlaceHolder 4"/>
          <p:cNvSpPr>
            <a:spLocks noGrp="1"/>
          </p:cNvSpPr>
          <p:nvPr>
            <p:ph type="body"/>
          </p:nvPr>
        </p:nvSpPr>
        <p:spPr>
          <a:xfrm>
            <a:off x="12519360" y="250200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8" name="PlaceHolder 5"/>
          <p:cNvSpPr>
            <a:spLocks noGrp="1"/>
          </p:cNvSpPr>
          <p:nvPr>
            <p:ph type="body"/>
          </p:nvPr>
        </p:nvSpPr>
        <p:spPr>
          <a:xfrm>
            <a:off x="950400" y="574164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39" name="PlaceHolder 6"/>
          <p:cNvSpPr>
            <a:spLocks noGrp="1"/>
          </p:cNvSpPr>
          <p:nvPr>
            <p:ph type="body"/>
          </p:nvPr>
        </p:nvSpPr>
        <p:spPr>
          <a:xfrm>
            <a:off x="6734880" y="574164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40" name="PlaceHolder 7"/>
          <p:cNvSpPr>
            <a:spLocks noGrp="1"/>
          </p:cNvSpPr>
          <p:nvPr>
            <p:ph type="body"/>
          </p:nvPr>
        </p:nvSpPr>
        <p:spPr>
          <a:xfrm>
            <a:off x="12519360" y="5741640"/>
            <a:ext cx="550872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F1AE-4D09-C8B9-A6C1-20CFD8DA3E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C029AA-0A99-CA76-EB96-A0E4FA0B0C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E2C8A2-7C67-26B5-8EC5-8C8B3974E571}"/>
              </a:ext>
            </a:extLst>
          </p:cNvPr>
          <p:cNvSpPr>
            <a:spLocks noGrp="1"/>
          </p:cNvSpPr>
          <p:nvPr>
            <p:ph type="dt" sz="half" idx="10"/>
          </p:nvPr>
        </p:nvSpPr>
        <p:spPr/>
        <p:txBody>
          <a:bodyPr/>
          <a:lstStyle/>
          <a:p>
            <a:fld id="{147E2F86-99B4-4918-B1D5-F5677AA77B45}" type="datetimeFigureOut">
              <a:rPr lang="en-IN" smtClean="0"/>
              <a:t>09-09-2022</a:t>
            </a:fld>
            <a:endParaRPr lang="en-IN"/>
          </a:p>
        </p:txBody>
      </p:sp>
      <p:sp>
        <p:nvSpPr>
          <p:cNvPr id="5" name="Footer Placeholder 4">
            <a:extLst>
              <a:ext uri="{FF2B5EF4-FFF2-40B4-BE49-F238E27FC236}">
                <a16:creationId xmlns:a16="http://schemas.microsoft.com/office/drawing/2014/main" id="{AB067A17-A3D5-88FE-86A5-0B60E7E33C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11C28-977A-368F-240C-D31AF5069645}"/>
              </a:ext>
            </a:extLst>
          </p:cNvPr>
          <p:cNvSpPr>
            <a:spLocks noGrp="1"/>
          </p:cNvSpPr>
          <p:nvPr>
            <p:ph type="sldNum" sz="quarter" idx="12"/>
          </p:nvPr>
        </p:nvSpPr>
        <p:spPr/>
        <p:txBody>
          <a:bodyPr/>
          <a:lstStyle/>
          <a:p>
            <a:fld id="{4FF99BEE-7BF9-421E-AB8F-B0D437B0026F}" type="slidenum">
              <a:rPr lang="en-IN" smtClean="0"/>
              <a:t>‹#›</a:t>
            </a:fld>
            <a:endParaRPr lang="en-IN"/>
          </a:p>
        </p:txBody>
      </p:sp>
    </p:spTree>
    <p:extLst>
      <p:ext uri="{BB962C8B-B14F-4D97-AF65-F5344CB8AC3E}">
        <p14:creationId xmlns:p14="http://schemas.microsoft.com/office/powerpoint/2010/main" val="16501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50400" y="2502000"/>
            <a:ext cx="17108640" cy="6201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950400" y="2502000"/>
            <a:ext cx="17108640" cy="62017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950400" y="2502000"/>
            <a:ext cx="8348760" cy="62017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11" name="PlaceHolder 3"/>
          <p:cNvSpPr>
            <a:spLocks noGrp="1"/>
          </p:cNvSpPr>
          <p:nvPr>
            <p:ph type="body"/>
          </p:nvPr>
        </p:nvSpPr>
        <p:spPr>
          <a:xfrm>
            <a:off x="9717120" y="2502000"/>
            <a:ext cx="8348760" cy="62017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50400" y="426600"/>
            <a:ext cx="17108640" cy="8276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95040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16" name="PlaceHolder 3"/>
          <p:cNvSpPr>
            <a:spLocks noGrp="1"/>
          </p:cNvSpPr>
          <p:nvPr>
            <p:ph type="body"/>
          </p:nvPr>
        </p:nvSpPr>
        <p:spPr>
          <a:xfrm>
            <a:off x="9717120" y="2502000"/>
            <a:ext cx="8348760" cy="62017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17" name="PlaceHolder 4"/>
          <p:cNvSpPr>
            <a:spLocks noGrp="1"/>
          </p:cNvSpPr>
          <p:nvPr>
            <p:ph type="body"/>
          </p:nvPr>
        </p:nvSpPr>
        <p:spPr>
          <a:xfrm>
            <a:off x="950400" y="574164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950400" y="2502000"/>
            <a:ext cx="8348760" cy="62017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20" name="PlaceHolder 3"/>
          <p:cNvSpPr>
            <a:spLocks noGrp="1"/>
          </p:cNvSpPr>
          <p:nvPr>
            <p:ph type="body"/>
          </p:nvPr>
        </p:nvSpPr>
        <p:spPr>
          <a:xfrm>
            <a:off x="971712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21" name="PlaceHolder 4"/>
          <p:cNvSpPr>
            <a:spLocks noGrp="1"/>
          </p:cNvSpPr>
          <p:nvPr>
            <p:ph type="body"/>
          </p:nvPr>
        </p:nvSpPr>
        <p:spPr>
          <a:xfrm>
            <a:off x="9717120" y="574164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50400" y="426600"/>
            <a:ext cx="17108640" cy="178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95040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24" name="PlaceHolder 3"/>
          <p:cNvSpPr>
            <a:spLocks noGrp="1"/>
          </p:cNvSpPr>
          <p:nvPr>
            <p:ph type="body"/>
          </p:nvPr>
        </p:nvSpPr>
        <p:spPr>
          <a:xfrm>
            <a:off x="9717120" y="2502000"/>
            <a:ext cx="8348760" cy="2958120"/>
          </a:xfrm>
          <a:prstGeom prst="rect">
            <a:avLst/>
          </a:prstGeom>
        </p:spPr>
        <p:txBody>
          <a:bodyPr lIns="0" tIns="0" rIns="0" bIns="0">
            <a:normAutofit/>
          </a:bodyPr>
          <a:lstStyle/>
          <a:p>
            <a:endParaRPr lang="en-US" sz="4370" b="0" strike="noStrike" spc="-1">
              <a:solidFill>
                <a:srgbClr val="000000"/>
              </a:solidFill>
              <a:latin typeface="Calibri"/>
            </a:endParaRPr>
          </a:p>
        </p:txBody>
      </p:sp>
      <p:sp>
        <p:nvSpPr>
          <p:cNvPr id="25" name="PlaceHolder 4"/>
          <p:cNvSpPr>
            <a:spLocks noGrp="1"/>
          </p:cNvSpPr>
          <p:nvPr>
            <p:ph type="body"/>
          </p:nvPr>
        </p:nvSpPr>
        <p:spPr>
          <a:xfrm>
            <a:off x="950400" y="5741640"/>
            <a:ext cx="17108640" cy="2958120"/>
          </a:xfrm>
          <a:prstGeom prst="rect">
            <a:avLst/>
          </a:prstGeom>
        </p:spPr>
        <p:txBody>
          <a:bodyPr lIns="0" tIns="0" rIns="0" bIns="0">
            <a:normAutofit/>
          </a:bodyPr>
          <a:lstStyle/>
          <a:p>
            <a:endParaRPr lang="en-US" sz="437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1306800" y="9911160"/>
            <a:ext cx="4276800" cy="568800"/>
          </a:xfrm>
          <a:prstGeom prst="rect">
            <a:avLst/>
          </a:prstGeom>
        </p:spPr>
        <p:txBody>
          <a:bodyPr anchor="ctr">
            <a:noAutofit/>
          </a:bodyPr>
          <a:lstStyle/>
          <a:p>
            <a:pPr>
              <a:lnSpc>
                <a:spcPct val="100000"/>
              </a:lnSpc>
            </a:pPr>
            <a:fld id="{05D0857C-3773-4500-84D7-FE1CF09ABA58}" type="datetime">
              <a:rPr lang="en-US" sz="1870" b="0" strike="noStrike" spc="-1">
                <a:solidFill>
                  <a:srgbClr val="8B8B8B"/>
                </a:solidFill>
                <a:latin typeface="Calibri"/>
              </a:rPr>
              <a:t>9/9/2022</a:t>
            </a:fld>
            <a:endParaRPr lang="en-US" sz="1870" b="0" strike="noStrike" spc="-1">
              <a:latin typeface="Times New Roman"/>
            </a:endParaRPr>
          </a:p>
        </p:txBody>
      </p:sp>
      <p:sp>
        <p:nvSpPr>
          <p:cNvPr id="6" name="PlaceHolder 2"/>
          <p:cNvSpPr>
            <a:spLocks noGrp="1"/>
          </p:cNvSpPr>
          <p:nvPr>
            <p:ph type="ftr"/>
          </p:nvPr>
        </p:nvSpPr>
        <p:spPr>
          <a:xfrm>
            <a:off x="6297120" y="9911160"/>
            <a:ext cx="6415560" cy="56880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13426200" y="9911160"/>
            <a:ext cx="4276800" cy="568800"/>
          </a:xfrm>
          <a:prstGeom prst="rect">
            <a:avLst/>
          </a:prstGeom>
        </p:spPr>
        <p:txBody>
          <a:bodyPr anchor="ctr">
            <a:noAutofit/>
          </a:bodyPr>
          <a:lstStyle/>
          <a:p>
            <a:pPr algn="r">
              <a:lnSpc>
                <a:spcPct val="100000"/>
              </a:lnSpc>
            </a:pPr>
            <a:fld id="{BDEEF887-0839-4781-9A9F-752AEC380614}" type="slidenum">
              <a:rPr lang="cs-CZ" sz="1870" b="0" strike="noStrike" spc="-1">
                <a:solidFill>
                  <a:srgbClr val="8B8B8B"/>
                </a:solidFill>
                <a:latin typeface="Calibri"/>
              </a:rPr>
              <a:t>‹#›</a:t>
            </a:fld>
            <a:endParaRPr lang="en-US" sz="1870" b="0" strike="noStrike" spc="-1">
              <a:latin typeface="Times New Roman"/>
            </a:endParaRPr>
          </a:p>
        </p:txBody>
      </p:sp>
      <p:sp>
        <p:nvSpPr>
          <p:cNvPr id="3" name="PlaceHolder 4"/>
          <p:cNvSpPr>
            <a:spLocks noGrp="1"/>
          </p:cNvSpPr>
          <p:nvPr>
            <p:ph type="title"/>
          </p:nvPr>
        </p:nvSpPr>
        <p:spPr>
          <a:xfrm>
            <a:off x="950400" y="426600"/>
            <a:ext cx="17108640" cy="178524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50400" y="2502000"/>
            <a:ext cx="17108640" cy="62017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37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312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81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81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www.terraform.io/docs/language/syntax/configuration.html" TargetMode="Externa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
          <p:cNvGrpSpPr/>
          <p:nvPr/>
        </p:nvGrpSpPr>
        <p:grpSpPr>
          <a:xfrm>
            <a:off x="0" y="0"/>
            <a:ext cx="19010160" cy="1111680"/>
            <a:chOff x="0" y="0"/>
            <a:chExt cx="19010160" cy="1111680"/>
          </a:xfrm>
        </p:grpSpPr>
        <p:sp>
          <p:nvSpPr>
            <p:cNvPr id="48" name="CustomShape 2"/>
            <p:cNvSpPr/>
            <p:nvPr/>
          </p:nvSpPr>
          <p:spPr>
            <a:xfrm>
              <a:off x="0" y="0"/>
              <a:ext cx="4781880" cy="111168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a:ln w="0">
              <a:noFill/>
            </a:ln>
          </p:spPr>
          <p:style>
            <a:lnRef idx="0">
              <a:scrgbClr r="0" g="0" b="0"/>
            </a:lnRef>
            <a:fillRef idx="0">
              <a:scrgbClr r="0" g="0" b="0"/>
            </a:fillRef>
            <a:effectRef idx="0">
              <a:scrgbClr r="0" g="0" b="0"/>
            </a:effectRef>
            <a:fontRef idx="minor"/>
          </p:style>
        </p:sp>
        <p:sp>
          <p:nvSpPr>
            <p:cNvPr id="49" name="CustomShape 3"/>
            <p:cNvSpPr/>
            <p:nvPr/>
          </p:nvSpPr>
          <p:spPr>
            <a:xfrm>
              <a:off x="14250600" y="0"/>
              <a:ext cx="4759560" cy="1111680"/>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a:ln w="0">
              <a:noFill/>
            </a:ln>
          </p:spPr>
          <p:style>
            <a:lnRef idx="0">
              <a:scrgbClr r="0" g="0" b="0"/>
            </a:lnRef>
            <a:fillRef idx="0">
              <a:scrgbClr r="0" g="0" b="0"/>
            </a:fillRef>
            <a:effectRef idx="0">
              <a:scrgbClr r="0" g="0" b="0"/>
            </a:effectRef>
            <a:fontRef idx="minor"/>
          </p:style>
        </p:sp>
        <p:sp>
          <p:nvSpPr>
            <p:cNvPr id="50" name="CustomShape 4"/>
            <p:cNvSpPr/>
            <p:nvPr/>
          </p:nvSpPr>
          <p:spPr>
            <a:xfrm>
              <a:off x="4750200" y="0"/>
              <a:ext cx="4781880" cy="111168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a:ln w="0">
              <a:noFill/>
            </a:ln>
          </p:spPr>
          <p:style>
            <a:lnRef idx="0">
              <a:scrgbClr r="0" g="0" b="0"/>
            </a:lnRef>
            <a:fillRef idx="0">
              <a:scrgbClr r="0" g="0" b="0"/>
            </a:fillRef>
            <a:effectRef idx="0">
              <a:scrgbClr r="0" g="0" b="0"/>
            </a:effectRef>
            <a:fontRef idx="minor"/>
          </p:style>
        </p:sp>
        <p:sp>
          <p:nvSpPr>
            <p:cNvPr id="51" name="CustomShape 5"/>
            <p:cNvSpPr/>
            <p:nvPr/>
          </p:nvSpPr>
          <p:spPr>
            <a:xfrm>
              <a:off x="9500400" y="0"/>
              <a:ext cx="4781880" cy="111168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a:ln w="0">
              <a:noFill/>
            </a:ln>
          </p:spPr>
          <p:style>
            <a:lnRef idx="0">
              <a:scrgbClr r="0" g="0" b="0"/>
            </a:lnRef>
            <a:fillRef idx="0">
              <a:scrgbClr r="0" g="0" b="0"/>
            </a:fillRef>
            <a:effectRef idx="0">
              <a:scrgbClr r="0" g="0" b="0"/>
            </a:effectRef>
            <a:fontRef idx="minor"/>
          </p:style>
        </p:sp>
      </p:grpSp>
      <p:sp>
        <p:nvSpPr>
          <p:cNvPr id="52" name="CustomShape 6"/>
          <p:cNvSpPr/>
          <p:nvPr/>
        </p:nvSpPr>
        <p:spPr>
          <a:xfrm>
            <a:off x="1046880" y="317520"/>
            <a:ext cx="3835080" cy="5004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200" b="0" strike="noStrike" spc="-12">
                <a:solidFill>
                  <a:srgbClr val="FFFFFF"/>
                </a:solidFill>
                <a:latin typeface="Calibri"/>
              </a:rPr>
              <a:t>	</a:t>
            </a:r>
            <a:endParaRPr lang="en-US" sz="3200" b="0" strike="noStrike" spc="-1">
              <a:latin typeface="Arial"/>
            </a:endParaRPr>
          </a:p>
        </p:txBody>
      </p:sp>
      <p:sp>
        <p:nvSpPr>
          <p:cNvPr id="53" name="CustomShape 7"/>
          <p:cNvSpPr/>
          <p:nvPr/>
        </p:nvSpPr>
        <p:spPr>
          <a:xfrm>
            <a:off x="666000" y="3289320"/>
            <a:ext cx="9677160" cy="111024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22920" indent="-1210680" algn="ctr">
              <a:lnSpc>
                <a:spcPct val="100000"/>
              </a:lnSpc>
              <a:spcBef>
                <a:spcPts val="99"/>
              </a:spcBef>
              <a:tabLst>
                <a:tab pos="0" algn="l"/>
              </a:tabLst>
            </a:pPr>
            <a:r>
              <a:rPr lang="en-US" sz="7200" b="0" strike="noStrike" spc="-7">
                <a:solidFill>
                  <a:srgbClr val="00318B"/>
                </a:solidFill>
                <a:latin typeface="Calibri"/>
              </a:rPr>
              <a:t>UNIT 1</a:t>
            </a:r>
            <a:endParaRPr lang="en-US" sz="7200" b="0" strike="noStrike" spc="-1">
              <a:latin typeface="Arial"/>
            </a:endParaRPr>
          </a:p>
        </p:txBody>
      </p:sp>
      <p:sp>
        <p:nvSpPr>
          <p:cNvPr id="54" name="CustomShape 8"/>
          <p:cNvSpPr/>
          <p:nvPr/>
        </p:nvSpPr>
        <p:spPr>
          <a:xfrm flipV="1">
            <a:off x="1656720" y="5345640"/>
            <a:ext cx="7695720" cy="273960"/>
          </a:xfrm>
          <a:custGeom>
            <a:avLst/>
            <a:gdLst/>
            <a:ahLst/>
            <a:cxnLst/>
            <a:rect l="l" t="t" r="r" b="b"/>
            <a:pathLst>
              <a:path w="4686300">
                <a:moveTo>
                  <a:pt x="0" y="0"/>
                </a:moveTo>
                <a:lnTo>
                  <a:pt x="4686300" y="0"/>
                </a:lnTo>
              </a:path>
            </a:pathLst>
          </a:custGeom>
          <a:noFill/>
          <a:ln w="8466">
            <a:solidFill>
              <a:srgbClr val="002E8E"/>
            </a:solidFill>
            <a:round/>
          </a:ln>
        </p:spPr>
        <p:style>
          <a:lnRef idx="0">
            <a:scrgbClr r="0" g="0" b="0"/>
          </a:lnRef>
          <a:fillRef idx="0">
            <a:scrgbClr r="0" g="0" b="0"/>
          </a:fillRef>
          <a:effectRef idx="0">
            <a:scrgbClr r="0" g="0" b="0"/>
          </a:effectRef>
          <a:fontRef idx="minor"/>
        </p:style>
      </p:sp>
      <p:sp>
        <p:nvSpPr>
          <p:cNvPr id="55" name="CustomShape 9"/>
          <p:cNvSpPr/>
          <p:nvPr/>
        </p:nvSpPr>
        <p:spPr>
          <a:xfrm>
            <a:off x="1540440" y="5632560"/>
            <a:ext cx="7887960" cy="62244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gn="ctr">
              <a:lnSpc>
                <a:spcPct val="100000"/>
              </a:lnSpc>
              <a:spcBef>
                <a:spcPts val="99"/>
              </a:spcBef>
            </a:pPr>
            <a:r>
              <a:rPr lang="en-US" sz="4000" b="0" strike="noStrike" spc="-7">
                <a:solidFill>
                  <a:srgbClr val="00A0F0"/>
                </a:solidFill>
                <a:latin typeface="Calibri"/>
              </a:rPr>
              <a:t>INTRODUCTION TO TERRAFORM</a:t>
            </a:r>
            <a:endParaRPr lang="en-US" sz="4000" b="0" strike="noStrike" spc="-1">
              <a:latin typeface="Arial"/>
            </a:endParaRPr>
          </a:p>
        </p:txBody>
      </p:sp>
      <p:pic>
        <p:nvPicPr>
          <p:cNvPr id="56" name="Picture 2" descr="Hashicorp Terraform Logo Transparent PNG - 678x677 - Free Download on  NicePNG"/>
          <p:cNvPicPr/>
          <p:nvPr/>
        </p:nvPicPr>
        <p:blipFill>
          <a:blip r:embed="rId3"/>
          <a:stretch/>
        </p:blipFill>
        <p:spPr>
          <a:xfrm>
            <a:off x="9657720" y="2524680"/>
            <a:ext cx="9321480" cy="63399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19"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120"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21" name="Picture 4_4" descr="Sakura Sky | Terraform Fundamentals"/>
          <p:cNvPicPr/>
          <p:nvPr/>
        </p:nvPicPr>
        <p:blipFill>
          <a:blip r:embed="rId3"/>
          <a:stretch/>
        </p:blipFill>
        <p:spPr>
          <a:xfrm>
            <a:off x="16152840" y="9093240"/>
            <a:ext cx="2857320" cy="1599840"/>
          </a:xfrm>
          <a:prstGeom prst="rect">
            <a:avLst/>
          </a:prstGeom>
          <a:ln w="0">
            <a:noFill/>
          </a:ln>
        </p:spPr>
      </p:pic>
      <p:pic>
        <p:nvPicPr>
          <p:cNvPr id="122" name="Picture 121"/>
          <p:cNvPicPr/>
          <p:nvPr/>
        </p:nvPicPr>
        <p:blipFill>
          <a:blip r:embed="rId4"/>
          <a:stretch/>
        </p:blipFill>
        <p:spPr>
          <a:xfrm>
            <a:off x="822960" y="2263140"/>
            <a:ext cx="15179040" cy="71551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24"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125"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26" name="Picture 4_5" descr="Sakura Sky | Terraform Fundamentals"/>
          <p:cNvPicPr/>
          <p:nvPr/>
        </p:nvPicPr>
        <p:blipFill>
          <a:blip r:embed="rId3"/>
          <a:stretch/>
        </p:blipFill>
        <p:spPr>
          <a:xfrm>
            <a:off x="16152840" y="9093240"/>
            <a:ext cx="2857320" cy="1599840"/>
          </a:xfrm>
          <a:prstGeom prst="rect">
            <a:avLst/>
          </a:prstGeom>
          <a:ln w="0">
            <a:noFill/>
          </a:ln>
        </p:spPr>
      </p:pic>
      <p:sp>
        <p:nvSpPr>
          <p:cNvPr id="127" name="TextShape 4"/>
          <p:cNvSpPr txBox="1"/>
          <p:nvPr/>
        </p:nvSpPr>
        <p:spPr>
          <a:xfrm>
            <a:off x="2711160" y="3432960"/>
            <a:ext cx="13258800" cy="5482440"/>
          </a:xfrm>
          <a:prstGeom prst="rect">
            <a:avLst/>
          </a:prstGeom>
          <a:noFill/>
          <a:ln w="0">
            <a:noFill/>
          </a:ln>
        </p:spPr>
        <p:txBody>
          <a:bodyPr lIns="90000" tIns="45000" rIns="90000" bIns="45000">
            <a:noAutofit/>
          </a:bodyPr>
          <a:lstStyle/>
          <a:p>
            <a:r>
              <a:rPr lang="en-US" sz="2600" b="1" strike="noStrike" spc="-1">
                <a:latin typeface="Arial"/>
              </a:rPr>
              <a:t>Orchestration - ensures the right number of instruments are there and that all of them are playing correctly. If there is an issue, an orchestration tool will generally remove the misbehaving instrument and replace it with another. Orchestration tools are usually focused on the end result and help to ensure the environment is always in that “state”.</a:t>
            </a:r>
          </a:p>
          <a:p>
            <a:endParaRPr lang="en-US" sz="2600" b="1" strike="noStrike" spc="-1">
              <a:latin typeface="Arial"/>
            </a:endParaRPr>
          </a:p>
          <a:p>
            <a:endParaRPr lang="en-US" sz="2600" b="1" strike="noStrike" spc="-1">
              <a:latin typeface="Arial"/>
            </a:endParaRPr>
          </a:p>
          <a:p>
            <a:r>
              <a:rPr lang="en-US" sz="2600" b="1" strike="noStrike" spc="-1">
                <a:latin typeface="Arial"/>
              </a:rPr>
              <a:t>Configure management - configure each instrument to ensure it is on key, free of damage, and is working properly. If there is a problem with an instrument, the CM tool will work to repair the issue rather than just replace the instrument entirely.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49DF-07BB-DC58-22AC-6800183FAE86}"/>
              </a:ext>
            </a:extLst>
          </p:cNvPr>
          <p:cNvSpPr>
            <a:spLocks noGrp="1"/>
          </p:cNvSpPr>
          <p:nvPr>
            <p:ph type="title"/>
          </p:nvPr>
        </p:nvSpPr>
        <p:spPr/>
        <p:txBody>
          <a:bodyPr/>
          <a:lstStyle/>
          <a:p>
            <a:r>
              <a:rPr lang="en-US" dirty="0"/>
              <a:t>Plugin</a:t>
            </a:r>
            <a:endParaRPr lang="en-IN" dirty="0"/>
          </a:p>
        </p:txBody>
      </p:sp>
      <p:sp>
        <p:nvSpPr>
          <p:cNvPr id="3" name="Subtitle 2">
            <a:extLst>
              <a:ext uri="{FF2B5EF4-FFF2-40B4-BE49-F238E27FC236}">
                <a16:creationId xmlns:a16="http://schemas.microsoft.com/office/drawing/2014/main" id="{1FFF34FB-15B0-976A-7763-8108C4E1B6F8}"/>
              </a:ext>
            </a:extLst>
          </p:cNvPr>
          <p:cNvSpPr>
            <a:spLocks noGrp="1"/>
          </p:cNvSpPr>
          <p:nvPr>
            <p:ph type="subTitle"/>
          </p:nvPr>
        </p:nvSpPr>
        <p:spPr>
          <a:xfrm>
            <a:off x="950400" y="5318260"/>
            <a:ext cx="17108640" cy="1785240"/>
          </a:xfrm>
        </p:spPr>
        <p:txBody>
          <a:bodyPr/>
          <a:lstStyle/>
          <a:p>
            <a:r>
              <a:rPr lang="en-US" dirty="0"/>
              <a:t>External Binaries that Terraform uses to access and manipulate Resources</a:t>
            </a:r>
          </a:p>
          <a:p>
            <a:r>
              <a:rPr lang="en-US" dirty="0"/>
              <a:t>Terraform Automatically discovers Providers requirements from your configuration</a:t>
            </a:r>
          </a:p>
          <a:p>
            <a:r>
              <a:rPr lang="en-US" dirty="0"/>
              <a:t>Providers such as </a:t>
            </a:r>
            <a:r>
              <a:rPr lang="en-US" dirty="0" err="1"/>
              <a:t>AWS,Azure</a:t>
            </a:r>
            <a:r>
              <a:rPr lang="en-US" dirty="0"/>
              <a:t>, </a:t>
            </a:r>
            <a:r>
              <a:rPr lang="en-US" dirty="0" err="1"/>
              <a:t>GCp</a:t>
            </a:r>
            <a:r>
              <a:rPr lang="en-US" dirty="0"/>
              <a:t> </a:t>
            </a:r>
            <a:r>
              <a:rPr lang="en-US" dirty="0" err="1"/>
              <a:t>etc</a:t>
            </a:r>
            <a:endParaRPr lang="en-US" dirty="0"/>
          </a:p>
          <a:p>
            <a:r>
              <a:rPr lang="en-US" dirty="0"/>
              <a:t>Authentication with Infra Provider</a:t>
            </a:r>
          </a:p>
          <a:p>
            <a:r>
              <a:rPr lang="en-US" dirty="0"/>
              <a:t>Define </a:t>
            </a:r>
            <a:r>
              <a:rPr lang="en-US" dirty="0" err="1"/>
              <a:t>Resouces</a:t>
            </a:r>
            <a:r>
              <a:rPr lang="en-US" dirty="0"/>
              <a:t> that map the specific Services</a:t>
            </a:r>
          </a:p>
          <a:p>
            <a:endParaRPr lang="en-US" dirty="0"/>
          </a:p>
          <a:p>
            <a:r>
              <a:rPr lang="en-US" b="0" i="0" dirty="0">
                <a:solidFill>
                  <a:srgbClr val="202124"/>
                </a:solidFill>
                <a:effectLst/>
                <a:latin typeface="arial" panose="020B0604020202020204" pitchFamily="34" charset="0"/>
              </a:rPr>
              <a:t>Immutable infrastructure is </a:t>
            </a:r>
            <a:r>
              <a:rPr lang="en-US" b="1" i="0" dirty="0">
                <a:solidFill>
                  <a:srgbClr val="202124"/>
                </a:solidFill>
                <a:effectLst/>
                <a:latin typeface="arial" panose="020B0604020202020204" pitchFamily="34" charset="0"/>
              </a:rPr>
              <a:t>an approach to managing services and software deployments on IT resources wherein components are replaced rather than changed</a:t>
            </a:r>
          </a:p>
          <a:p>
            <a:r>
              <a:rPr lang="en-US" b="0" i="0" dirty="0">
                <a:solidFill>
                  <a:srgbClr val="202124"/>
                </a:solidFill>
                <a:effectLst/>
                <a:latin typeface="arial" panose="020B0604020202020204" pitchFamily="34" charset="0"/>
              </a:rPr>
              <a:t>Mutable infrastructure is </a:t>
            </a:r>
            <a:r>
              <a:rPr lang="en-US" b="1" i="0" dirty="0">
                <a:solidFill>
                  <a:srgbClr val="202124"/>
                </a:solidFill>
                <a:effectLst/>
                <a:latin typeface="arial" panose="020B0604020202020204" pitchFamily="34" charset="0"/>
              </a:rPr>
              <a:t>IT server infrastructure that is capable of being modified and updated in-place on a regular basis</a:t>
            </a:r>
            <a:r>
              <a:rPr lang="en-US" b="0" i="0" dirty="0">
                <a:solidFill>
                  <a:srgbClr val="202124"/>
                </a:solidFill>
                <a:effectLst/>
                <a:latin typeface="arial" panose="020B0604020202020204" pitchFamily="34" charset="0"/>
              </a:rPr>
              <a:t>.</a:t>
            </a:r>
            <a:endParaRPr lang="en-US" dirty="0"/>
          </a:p>
          <a:p>
            <a:endParaRPr lang="en-IN" dirty="0"/>
          </a:p>
        </p:txBody>
      </p:sp>
    </p:spTree>
    <p:extLst>
      <p:ext uri="{BB962C8B-B14F-4D97-AF65-F5344CB8AC3E}">
        <p14:creationId xmlns:p14="http://schemas.microsoft.com/office/powerpoint/2010/main" val="8163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3B3D11-AD36-248D-CA4C-D6602C3A2771}"/>
              </a:ext>
            </a:extLst>
          </p:cNvPr>
          <p:cNvSpPr>
            <a:spLocks noGrp="1"/>
          </p:cNvSpPr>
          <p:nvPr>
            <p:ph type="subTitle"/>
          </p:nvPr>
        </p:nvSpPr>
        <p:spPr>
          <a:xfrm>
            <a:off x="1133280" y="4061340"/>
            <a:ext cx="17108640" cy="1785240"/>
          </a:xfrm>
        </p:spPr>
        <p:txBody>
          <a:bodyPr/>
          <a:lstStyle/>
          <a:p>
            <a:r>
              <a:rPr lang="en-US" sz="3600" dirty="0"/>
              <a:t>Module : A Terraform module allows you to create logical abstraction on the top of some resource set. In other words, a module allows you to group resources together and reuse this group later, possibly many time</a:t>
            </a:r>
          </a:p>
          <a:p>
            <a:endParaRPr lang="en-US" sz="3600" dirty="0"/>
          </a:p>
          <a:p>
            <a:r>
              <a:rPr lang="en-US" sz="3600" b="0" i="0" dirty="0">
                <a:solidFill>
                  <a:srgbClr val="202124"/>
                </a:solidFill>
                <a:effectLst/>
                <a:latin typeface="arial" panose="020B0604020202020204" pitchFamily="34" charset="0"/>
              </a:rPr>
              <a:t>Resources are </a:t>
            </a:r>
            <a:r>
              <a:rPr lang="en-US" sz="3600" b="1" i="0" dirty="0">
                <a:solidFill>
                  <a:srgbClr val="202124"/>
                </a:solidFill>
                <a:effectLst/>
                <a:latin typeface="arial" panose="020B0604020202020204" pitchFamily="34" charset="0"/>
              </a:rPr>
              <a:t>the most important element in the Terraform language</a:t>
            </a:r>
            <a:r>
              <a:rPr lang="en-US" sz="3600" b="0" i="0" dirty="0">
                <a:solidFill>
                  <a:srgbClr val="202124"/>
                </a:solidFill>
                <a:effectLst/>
                <a:latin typeface="arial" panose="020B0604020202020204" pitchFamily="34" charset="0"/>
              </a:rPr>
              <a:t>. Each resource block describes one or more infrastructure objects, such as virtual networks, compute instances, or higher-level components such as DNS records. Resource Blocks documents the syntax for declaring resources.</a:t>
            </a:r>
          </a:p>
          <a:p>
            <a:r>
              <a:rPr lang="en-US" sz="3600" b="1" i="0" dirty="0">
                <a:solidFill>
                  <a:srgbClr val="202124"/>
                </a:solidFill>
                <a:effectLst/>
                <a:latin typeface="arial" panose="020B0604020202020204" pitchFamily="34" charset="0"/>
              </a:rPr>
              <a:t>Terraform builds a dependency graph from the Terraform configurations, and walks this graph to generate plans, refresh state, and more</a:t>
            </a:r>
            <a:r>
              <a:rPr lang="en-US" sz="3600" b="0" i="0" dirty="0">
                <a:solidFill>
                  <a:srgbClr val="202124"/>
                </a:solidFill>
                <a:effectLst/>
                <a:latin typeface="arial" panose="020B0604020202020204" pitchFamily="34" charset="0"/>
              </a:rPr>
              <a:t>. This page documents the details of what are contained in this graph, what types of nodes there are, and how the edges of the graph are determined. Terraform builds a graph of all your resources and parallelizes the creation and modification of any non-dependent resources. Because of this, Terraform builds infrastructure as efficiently as possible, and operators get insight into dependencies in their infrastructure.</a:t>
            </a:r>
            <a:endParaRPr lang="en-IN" sz="3600" dirty="0"/>
          </a:p>
        </p:txBody>
      </p:sp>
    </p:spTree>
    <p:extLst>
      <p:ext uri="{BB962C8B-B14F-4D97-AF65-F5344CB8AC3E}">
        <p14:creationId xmlns:p14="http://schemas.microsoft.com/office/powerpoint/2010/main" val="297578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3E09-5ECA-4E76-B061-3AEC3BE03CAA}"/>
              </a:ext>
            </a:extLst>
          </p:cNvPr>
          <p:cNvSpPr>
            <a:spLocks noGrp="1"/>
          </p:cNvSpPr>
          <p:nvPr>
            <p:ph type="title"/>
          </p:nvPr>
        </p:nvSpPr>
        <p:spPr/>
        <p:txBody>
          <a:bodyPr/>
          <a:lstStyle/>
          <a:p>
            <a:r>
              <a:rPr lang="en-US" dirty="0"/>
              <a:t>Terraform INIT</a:t>
            </a:r>
            <a:endParaRPr lang="en-IN" dirty="0"/>
          </a:p>
        </p:txBody>
      </p:sp>
      <p:sp>
        <p:nvSpPr>
          <p:cNvPr id="3" name="Subtitle 2">
            <a:extLst>
              <a:ext uri="{FF2B5EF4-FFF2-40B4-BE49-F238E27FC236}">
                <a16:creationId xmlns:a16="http://schemas.microsoft.com/office/drawing/2014/main" id="{8FD55336-EBD4-54ED-46DD-BC9F6A2D930C}"/>
              </a:ext>
            </a:extLst>
          </p:cNvPr>
          <p:cNvSpPr>
            <a:spLocks noGrp="1"/>
          </p:cNvSpPr>
          <p:nvPr>
            <p:ph type="subTitle"/>
          </p:nvPr>
        </p:nvSpPr>
        <p:spPr/>
        <p:txBody>
          <a:bodyPr/>
          <a:lstStyle/>
          <a:p>
            <a:r>
              <a:rPr lang="en-US" dirty="0"/>
              <a:t>Command to </a:t>
            </a:r>
            <a:r>
              <a:rPr lang="en-US" dirty="0" err="1"/>
              <a:t>initiaze</a:t>
            </a:r>
            <a:r>
              <a:rPr lang="en-US" dirty="0"/>
              <a:t> the working Directory that contains your code.</a:t>
            </a:r>
          </a:p>
          <a:p>
            <a:r>
              <a:rPr lang="en-US" dirty="0"/>
              <a:t>Download all Plugin &amp; Modules</a:t>
            </a:r>
          </a:p>
          <a:p>
            <a:r>
              <a:rPr lang="en-US" dirty="0"/>
              <a:t>Create a backend files </a:t>
            </a:r>
          </a:p>
          <a:p>
            <a:endParaRPr lang="en-IN" dirty="0"/>
          </a:p>
        </p:txBody>
      </p:sp>
    </p:spTree>
    <p:extLst>
      <p:ext uri="{BB962C8B-B14F-4D97-AF65-F5344CB8AC3E}">
        <p14:creationId xmlns:p14="http://schemas.microsoft.com/office/powerpoint/2010/main" val="45037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FD33-2326-F8B0-E771-743C12BB1B8B}"/>
              </a:ext>
            </a:extLst>
          </p:cNvPr>
          <p:cNvSpPr>
            <a:spLocks noGrp="1"/>
          </p:cNvSpPr>
          <p:nvPr>
            <p:ph type="title"/>
          </p:nvPr>
        </p:nvSpPr>
        <p:spPr/>
        <p:txBody>
          <a:bodyPr/>
          <a:lstStyle/>
          <a:p>
            <a:r>
              <a:rPr lang="en-US" dirty="0"/>
              <a:t>Terraform PLAN</a:t>
            </a:r>
            <a:endParaRPr lang="en-IN" dirty="0"/>
          </a:p>
        </p:txBody>
      </p:sp>
      <p:sp>
        <p:nvSpPr>
          <p:cNvPr id="3" name="Subtitle 2">
            <a:extLst>
              <a:ext uri="{FF2B5EF4-FFF2-40B4-BE49-F238E27FC236}">
                <a16:creationId xmlns:a16="http://schemas.microsoft.com/office/drawing/2014/main" id="{4D8F01E9-82C0-7E9D-E8E2-CA1F0584B989}"/>
              </a:ext>
            </a:extLst>
          </p:cNvPr>
          <p:cNvSpPr>
            <a:spLocks noGrp="1"/>
          </p:cNvSpPr>
          <p:nvPr>
            <p:ph type="subTitle"/>
          </p:nvPr>
        </p:nvSpPr>
        <p:spPr/>
        <p:txBody>
          <a:bodyPr/>
          <a:lstStyle/>
          <a:p>
            <a:r>
              <a:rPr lang="en-US" dirty="0"/>
              <a:t>After Initialization, Terraform Plan with Read the code and the  create and shows a plan of Deployment</a:t>
            </a:r>
          </a:p>
          <a:p>
            <a:r>
              <a:rPr lang="en-US" dirty="0"/>
              <a:t>It allows users to review Action Plan before executing anything</a:t>
            </a:r>
          </a:p>
          <a:p>
            <a:r>
              <a:rPr lang="en-US" dirty="0"/>
              <a:t>At this stage, authentication credentials are used to connect to your infrastructure.</a:t>
            </a:r>
          </a:p>
          <a:p>
            <a:r>
              <a:rPr lang="en-US" dirty="0"/>
              <a:t>Will tell how many resources you have added, changed &amp; destroyed</a:t>
            </a:r>
          </a:p>
          <a:p>
            <a:r>
              <a:rPr lang="en-US" dirty="0"/>
              <a:t>Terraform Plan doesn’t change , update or deploy anything, it just show what is going to deploy.</a:t>
            </a:r>
          </a:p>
          <a:p>
            <a:endParaRPr lang="en-US" dirty="0"/>
          </a:p>
          <a:p>
            <a:r>
              <a:rPr lang="en-US" dirty="0"/>
              <a:t>Reads the current state of the existing remote objects to ensure that the state is up to date.</a:t>
            </a:r>
          </a:p>
          <a:p>
            <a:pPr marL="0" indent="0">
              <a:buNone/>
            </a:pPr>
            <a:endParaRPr lang="en-IN" dirty="0"/>
          </a:p>
        </p:txBody>
      </p:sp>
    </p:spTree>
    <p:extLst>
      <p:ext uri="{BB962C8B-B14F-4D97-AF65-F5344CB8AC3E}">
        <p14:creationId xmlns:p14="http://schemas.microsoft.com/office/powerpoint/2010/main" val="2191793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5057-5C7F-679D-BC01-B4CAA1085736}"/>
              </a:ext>
            </a:extLst>
          </p:cNvPr>
          <p:cNvSpPr>
            <a:spLocks noGrp="1"/>
          </p:cNvSpPr>
          <p:nvPr>
            <p:ph type="title"/>
          </p:nvPr>
        </p:nvSpPr>
        <p:spPr/>
        <p:txBody>
          <a:bodyPr/>
          <a:lstStyle/>
          <a:p>
            <a:r>
              <a:rPr lang="en-US" dirty="0"/>
              <a:t>Terraform APPLY</a:t>
            </a:r>
            <a:endParaRPr lang="en-IN" dirty="0"/>
          </a:p>
        </p:txBody>
      </p:sp>
      <p:sp>
        <p:nvSpPr>
          <p:cNvPr id="3" name="Subtitle 2">
            <a:extLst>
              <a:ext uri="{FF2B5EF4-FFF2-40B4-BE49-F238E27FC236}">
                <a16:creationId xmlns:a16="http://schemas.microsoft.com/office/drawing/2014/main" id="{21368DC5-80F2-BE91-1ACB-E17C1A720672}"/>
              </a:ext>
            </a:extLst>
          </p:cNvPr>
          <p:cNvSpPr>
            <a:spLocks noGrp="1"/>
          </p:cNvSpPr>
          <p:nvPr>
            <p:ph type="subTitle"/>
          </p:nvPr>
        </p:nvSpPr>
        <p:spPr/>
        <p:txBody>
          <a:bodyPr/>
          <a:lstStyle/>
          <a:p>
            <a:r>
              <a:rPr lang="en-US" dirty="0"/>
              <a:t>Deploy the infrastructure as defines in a plan &amp; infrastructure comes to desired state.</a:t>
            </a:r>
          </a:p>
          <a:p>
            <a:r>
              <a:rPr lang="en-US" dirty="0"/>
              <a:t>If you have Deployed deployment, if you make change in the file, it will update the Deployment state. It is  used to create a new deployment as will as existing Deployment.</a:t>
            </a:r>
          </a:p>
          <a:p>
            <a:r>
              <a:rPr lang="en-US" dirty="0"/>
              <a:t>Potentially changes the configuration</a:t>
            </a:r>
          </a:p>
          <a:p>
            <a:endParaRPr lang="en-US" dirty="0"/>
          </a:p>
          <a:p>
            <a:endParaRPr lang="en-US" dirty="0"/>
          </a:p>
          <a:p>
            <a:endParaRPr lang="en-IN" dirty="0"/>
          </a:p>
        </p:txBody>
      </p:sp>
    </p:spTree>
    <p:extLst>
      <p:ext uri="{BB962C8B-B14F-4D97-AF65-F5344CB8AC3E}">
        <p14:creationId xmlns:p14="http://schemas.microsoft.com/office/powerpoint/2010/main" val="67150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6952-EC6B-AA4A-6639-4B822B084BE5}"/>
              </a:ext>
            </a:extLst>
          </p:cNvPr>
          <p:cNvSpPr>
            <a:spLocks noGrp="1"/>
          </p:cNvSpPr>
          <p:nvPr>
            <p:ph type="title"/>
          </p:nvPr>
        </p:nvSpPr>
        <p:spPr/>
        <p:txBody>
          <a:bodyPr/>
          <a:lstStyle/>
          <a:p>
            <a:r>
              <a:rPr lang="en-US" dirty="0"/>
              <a:t>Terraform Destroy</a:t>
            </a:r>
            <a:endParaRPr lang="en-IN" dirty="0"/>
          </a:p>
        </p:txBody>
      </p:sp>
      <p:sp>
        <p:nvSpPr>
          <p:cNvPr id="3" name="Subtitle 2">
            <a:extLst>
              <a:ext uri="{FF2B5EF4-FFF2-40B4-BE49-F238E27FC236}">
                <a16:creationId xmlns:a16="http://schemas.microsoft.com/office/drawing/2014/main" id="{E2DFB029-BF42-E65A-FD25-9987DB646ADF}"/>
              </a:ext>
            </a:extLst>
          </p:cNvPr>
          <p:cNvSpPr>
            <a:spLocks noGrp="1"/>
          </p:cNvSpPr>
          <p:nvPr>
            <p:ph type="subTitle"/>
          </p:nvPr>
        </p:nvSpPr>
        <p:spPr/>
        <p:txBody>
          <a:bodyPr/>
          <a:lstStyle/>
          <a:p>
            <a:r>
              <a:rPr lang="en-US" dirty="0" err="1"/>
              <a:t>Terrafrom</a:t>
            </a:r>
            <a:r>
              <a:rPr lang="en-US" dirty="0"/>
              <a:t> Destroy will read the state file created during deployment and destroy all resources found in state file</a:t>
            </a:r>
          </a:p>
          <a:p>
            <a:r>
              <a:rPr lang="en-US" dirty="0"/>
              <a:t>Should be used carefully, as this is non-reversible.</a:t>
            </a:r>
          </a:p>
          <a:p>
            <a:r>
              <a:rPr lang="en-US" dirty="0"/>
              <a:t>It will destroy all resources Or instances created using terraform apply.</a:t>
            </a:r>
          </a:p>
          <a:p>
            <a:endParaRPr lang="en-IN" dirty="0"/>
          </a:p>
        </p:txBody>
      </p:sp>
    </p:spTree>
    <p:extLst>
      <p:ext uri="{BB962C8B-B14F-4D97-AF65-F5344CB8AC3E}">
        <p14:creationId xmlns:p14="http://schemas.microsoft.com/office/powerpoint/2010/main" val="162949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569D-FF81-1C9A-3357-24ED689B515B}"/>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9515D2C9-7425-2751-F134-F01C5DD04177}"/>
              </a:ext>
            </a:extLst>
          </p:cNvPr>
          <p:cNvSpPr>
            <a:spLocks noGrp="1"/>
          </p:cNvSpPr>
          <p:nvPr>
            <p:ph type="subTitle"/>
          </p:nvPr>
        </p:nvSpPr>
        <p:spPr/>
        <p:txBody>
          <a:bodyPr/>
          <a:lstStyle/>
          <a:p>
            <a:endParaRPr lang="en-IN"/>
          </a:p>
        </p:txBody>
      </p:sp>
    </p:spTree>
    <p:extLst>
      <p:ext uri="{BB962C8B-B14F-4D97-AF65-F5344CB8AC3E}">
        <p14:creationId xmlns:p14="http://schemas.microsoft.com/office/powerpoint/2010/main" val="155362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34"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135"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36" name="Picture 4_1" descr="Sakura Sky | Terraform Fundamentals"/>
          <p:cNvPicPr/>
          <p:nvPr/>
        </p:nvPicPr>
        <p:blipFill>
          <a:blip r:embed="rId3"/>
          <a:stretch/>
        </p:blipFill>
        <p:spPr>
          <a:xfrm>
            <a:off x="16152840" y="9093240"/>
            <a:ext cx="2857320" cy="1599840"/>
          </a:xfrm>
          <a:prstGeom prst="rect">
            <a:avLst/>
          </a:prstGeom>
          <a:ln w="0">
            <a:noFill/>
          </a:ln>
        </p:spPr>
      </p:pic>
      <p:pic>
        <p:nvPicPr>
          <p:cNvPr id="137" name="Picture 136"/>
          <p:cNvPicPr/>
          <p:nvPr/>
        </p:nvPicPr>
        <p:blipFill>
          <a:blip r:embed="rId4"/>
          <a:stretch/>
        </p:blipFill>
        <p:spPr>
          <a:xfrm>
            <a:off x="4343400" y="2074320"/>
            <a:ext cx="10058400" cy="75441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5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Introduction to Terraform</a:t>
            </a:r>
            <a:endParaRPr lang="en-US" sz="3600" b="0" strike="noStrike" spc="-1">
              <a:latin typeface="Arial"/>
            </a:endParaRPr>
          </a:p>
        </p:txBody>
      </p:sp>
      <p:sp>
        <p:nvSpPr>
          <p:cNvPr id="59" name="CustomShape 3"/>
          <p:cNvSpPr/>
          <p:nvPr/>
        </p:nvSpPr>
        <p:spPr>
          <a:xfrm>
            <a:off x="2117880" y="2943000"/>
            <a:ext cx="17219880" cy="6327720"/>
          </a:xfrm>
          <a:prstGeom prst="rect">
            <a:avLst/>
          </a:prstGeom>
          <a:noFill/>
          <a:ln w="0">
            <a:noFill/>
          </a:ln>
        </p:spPr>
        <p:style>
          <a:lnRef idx="0">
            <a:scrgbClr r="0" g="0" b="0"/>
          </a:lnRef>
          <a:fillRef idx="0">
            <a:scrgbClr r="0" g="0" b="0"/>
          </a:fillRef>
          <a:effectRef idx="0">
            <a:scrgbClr r="0" g="0" b="0"/>
          </a:effectRef>
          <a:fontRef idx="minor"/>
        </p:style>
        <p:txBody>
          <a:bodyPr lIns="0" tIns="5040" rIns="0" bIns="0">
            <a:spAutoFit/>
          </a:bodyPr>
          <a:lstStyle/>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Introduction to Terraform</a:t>
            </a:r>
            <a:endParaRPr lang="en-US" sz="3600" b="0" strike="noStrike" spc="-1">
              <a:latin typeface="Arial"/>
            </a:endParaRPr>
          </a:p>
          <a:p>
            <a:pPr marL="12600" algn="just">
              <a:lnSpc>
                <a:spcPct val="104000"/>
              </a:lnSpc>
              <a:spcBef>
                <a:spcPts val="40"/>
              </a:spcBef>
            </a:pPr>
            <a:endParaRPr lang="en-US" sz="3600" b="0" strike="noStrike" spc="-1">
              <a:latin typeface="Arial"/>
            </a:endParaRPr>
          </a:p>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Infrastructure Automation</a:t>
            </a:r>
            <a:endParaRPr lang="en-US" sz="3600" b="0" strike="noStrike" spc="-1">
              <a:latin typeface="Arial"/>
            </a:endParaRPr>
          </a:p>
          <a:p>
            <a:pPr marL="12600" algn="just">
              <a:lnSpc>
                <a:spcPct val="104000"/>
              </a:lnSpc>
              <a:spcBef>
                <a:spcPts val="40"/>
              </a:spcBef>
            </a:pPr>
            <a:endParaRPr lang="en-US" sz="3600" b="0" strike="noStrike" spc="-1">
              <a:latin typeface="Arial"/>
            </a:endParaRPr>
          </a:p>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Install Terraform</a:t>
            </a:r>
            <a:endParaRPr lang="en-US" sz="3600" b="0" strike="noStrike" spc="-1">
              <a:latin typeface="Arial"/>
            </a:endParaRPr>
          </a:p>
          <a:p>
            <a:pPr algn="just">
              <a:lnSpc>
                <a:spcPct val="104000"/>
              </a:lnSpc>
              <a:spcBef>
                <a:spcPts val="40"/>
              </a:spcBef>
            </a:pPr>
            <a:endParaRPr lang="en-US" sz="3600" b="0" strike="noStrike" spc="-1">
              <a:latin typeface="Arial"/>
            </a:endParaRPr>
          </a:p>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Providers</a:t>
            </a:r>
            <a:endParaRPr lang="en-US" sz="3600" b="0" strike="noStrike" spc="-1">
              <a:latin typeface="Arial"/>
            </a:endParaRPr>
          </a:p>
          <a:p>
            <a:pPr algn="just">
              <a:lnSpc>
                <a:spcPct val="104000"/>
              </a:lnSpc>
              <a:spcBef>
                <a:spcPts val="40"/>
              </a:spcBef>
            </a:pPr>
            <a:endParaRPr lang="en-US" sz="3600" b="0" strike="noStrike" spc="-1">
              <a:latin typeface="Arial"/>
            </a:endParaRPr>
          </a:p>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Resources</a:t>
            </a:r>
            <a:endParaRPr lang="en-US" sz="3600" b="0" strike="noStrike" spc="-1">
              <a:latin typeface="Arial"/>
            </a:endParaRPr>
          </a:p>
          <a:p>
            <a:pPr algn="just">
              <a:lnSpc>
                <a:spcPct val="104000"/>
              </a:lnSpc>
              <a:spcBef>
                <a:spcPts val="40"/>
              </a:spcBef>
            </a:pPr>
            <a:endParaRPr lang="en-US" sz="3600" b="0" strike="noStrike" spc="-1">
              <a:latin typeface="Arial"/>
            </a:endParaRPr>
          </a:p>
          <a:p>
            <a:pPr marL="298440" indent="-285480" algn="just">
              <a:lnSpc>
                <a:spcPct val="104000"/>
              </a:lnSpc>
              <a:spcBef>
                <a:spcPts val="40"/>
              </a:spcBef>
              <a:buClr>
                <a:srgbClr val="000000"/>
              </a:buClr>
              <a:buFont typeface="Arial"/>
              <a:buChar char="•"/>
            </a:pPr>
            <a:r>
              <a:rPr lang="en-US" sz="3600" b="0" strike="noStrike" spc="-1">
                <a:solidFill>
                  <a:srgbClr val="000000"/>
                </a:solidFill>
                <a:latin typeface="Calibri"/>
              </a:rPr>
              <a:t>Basic Syntax</a:t>
            </a:r>
            <a:endParaRPr lang="en-US" sz="3600" b="0" strike="noStrike" spc="-1">
              <a:latin typeface="Arial"/>
            </a:endParaRPr>
          </a:p>
        </p:txBody>
      </p:sp>
      <p:sp>
        <p:nvSpPr>
          <p:cNvPr id="60" name="CustomShape 4"/>
          <p:cNvSpPr/>
          <p:nvPr/>
        </p:nvSpPr>
        <p:spPr>
          <a:xfrm>
            <a:off x="971640" y="3870000"/>
            <a:ext cx="7085520" cy="289440"/>
          </a:xfrm>
          <a:prstGeom prst="rect">
            <a:avLst/>
          </a:prstGeom>
          <a:noFill/>
          <a:ln w="0">
            <a:noFill/>
          </a:ln>
        </p:spPr>
        <p:style>
          <a:lnRef idx="0">
            <a:scrgbClr r="0" g="0" b="0"/>
          </a:lnRef>
          <a:fillRef idx="0">
            <a:scrgbClr r="0" g="0" b="0"/>
          </a:fillRef>
          <a:effectRef idx="0">
            <a:scrgbClr r="0" g="0" b="0"/>
          </a:effectRef>
          <a:fontRef idx="minor"/>
        </p:style>
      </p:sp>
      <p:pic>
        <p:nvPicPr>
          <p:cNvPr id="61" name="Picture 4" descr="Sakura Sky | Terraform Fundamentals"/>
          <p:cNvPicPr/>
          <p:nvPr/>
        </p:nvPicPr>
        <p:blipFill>
          <a:blip r:embed="rId3"/>
          <a:stretch/>
        </p:blipFill>
        <p:spPr>
          <a:xfrm>
            <a:off x="16152840" y="9093240"/>
            <a:ext cx="2857320" cy="15998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39"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140"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41" name="Picture 4" descr="Sakura Sky | Terraform Fundamentals"/>
          <p:cNvPicPr/>
          <p:nvPr/>
        </p:nvPicPr>
        <p:blipFill>
          <a:blip r:embed="rId3"/>
          <a:stretch/>
        </p:blipFill>
        <p:spPr>
          <a:xfrm>
            <a:off x="16152840" y="9093240"/>
            <a:ext cx="2857320" cy="1599840"/>
          </a:xfrm>
          <a:prstGeom prst="rect">
            <a:avLst/>
          </a:prstGeom>
          <a:ln w="0">
            <a:noFill/>
          </a:ln>
        </p:spPr>
      </p:pic>
      <p:pic>
        <p:nvPicPr>
          <p:cNvPr id="142" name="Picture 2" descr="Terraform deployment workflow"/>
          <p:cNvPicPr/>
          <p:nvPr/>
        </p:nvPicPr>
        <p:blipFill>
          <a:blip r:embed="rId4"/>
          <a:stretch/>
        </p:blipFill>
        <p:spPr>
          <a:xfrm>
            <a:off x="1600200" y="2814480"/>
            <a:ext cx="17145000" cy="621504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44"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145"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46"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147" name="CustomShape 4"/>
          <p:cNvSpPr/>
          <p:nvPr/>
        </p:nvSpPr>
        <p:spPr>
          <a:xfrm>
            <a:off x="2090520" y="3086640"/>
            <a:ext cx="14419080" cy="585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a:solidFill>
                  <a:srgbClr val="343536"/>
                </a:solidFill>
                <a:latin typeface="metro-web"/>
              </a:rPr>
              <a:t>To deploy infrastructure with Terraform:</a:t>
            </a:r>
            <a:endParaRPr lang="en-US" sz="3600" b="0" strike="noStrike" spc="-1">
              <a:latin typeface="Arial"/>
            </a:endParaRPr>
          </a:p>
          <a:p>
            <a:pPr algn="just">
              <a:lnSpc>
                <a:spcPct val="100000"/>
              </a:lnSpc>
            </a:pPr>
            <a:endParaRPr lang="en-US" sz="3600" b="0" strike="noStrike" spc="-1">
              <a:latin typeface="Arial"/>
            </a:endParaRPr>
          </a:p>
          <a:p>
            <a:pPr marL="571680" indent="-571320" algn="just">
              <a:lnSpc>
                <a:spcPct val="100000"/>
              </a:lnSpc>
              <a:buClr>
                <a:srgbClr val="343536"/>
              </a:buClr>
              <a:buFont typeface="Arial"/>
              <a:buChar char="•"/>
            </a:pPr>
            <a:r>
              <a:rPr lang="en-US" sz="3600" b="1" strike="noStrike" spc="-1">
                <a:solidFill>
                  <a:srgbClr val="343536"/>
                </a:solidFill>
                <a:latin typeface="var(--font-body)"/>
              </a:rPr>
              <a:t>Scope</a:t>
            </a:r>
            <a:r>
              <a:rPr lang="en-US" sz="3600" b="0" strike="noStrike" spc="-1">
                <a:solidFill>
                  <a:srgbClr val="343536"/>
                </a:solidFill>
                <a:latin typeface="var(--font-body)"/>
              </a:rPr>
              <a:t> - Identify the infrastructure for your project.</a:t>
            </a:r>
            <a:endParaRPr lang="en-US" sz="3600" b="0" strike="noStrike" spc="-1">
              <a:latin typeface="Arial"/>
            </a:endParaRPr>
          </a:p>
          <a:p>
            <a:pPr marL="571680" indent="-571320" algn="just">
              <a:lnSpc>
                <a:spcPct val="100000"/>
              </a:lnSpc>
              <a:buClr>
                <a:srgbClr val="343536"/>
              </a:buClr>
              <a:buFont typeface="Arial"/>
              <a:buChar char="•"/>
            </a:pPr>
            <a:r>
              <a:rPr lang="en-US" sz="3600" b="1" strike="noStrike" spc="-1">
                <a:solidFill>
                  <a:srgbClr val="343536"/>
                </a:solidFill>
                <a:latin typeface="var(--font-body)"/>
              </a:rPr>
              <a:t>Author</a:t>
            </a:r>
            <a:r>
              <a:rPr lang="en-US" sz="3600" b="0" strike="noStrike" spc="-1">
                <a:solidFill>
                  <a:srgbClr val="343536"/>
                </a:solidFill>
                <a:latin typeface="var(--font-body)"/>
              </a:rPr>
              <a:t> - Write the configuration for your infrastructure.</a:t>
            </a:r>
            <a:endParaRPr lang="en-US" sz="3600" b="0" strike="noStrike" spc="-1">
              <a:latin typeface="Arial"/>
            </a:endParaRPr>
          </a:p>
          <a:p>
            <a:pPr marL="571680" indent="-571320" algn="just">
              <a:lnSpc>
                <a:spcPct val="100000"/>
              </a:lnSpc>
              <a:buClr>
                <a:srgbClr val="343536"/>
              </a:buClr>
              <a:buFont typeface="Arial"/>
              <a:buChar char="•"/>
            </a:pPr>
            <a:r>
              <a:rPr lang="en-US" sz="3600" b="1" strike="noStrike" spc="-1">
                <a:solidFill>
                  <a:srgbClr val="343536"/>
                </a:solidFill>
                <a:latin typeface="var(--font-body)"/>
              </a:rPr>
              <a:t>Initialize</a:t>
            </a:r>
            <a:r>
              <a:rPr lang="en-US" sz="3600" b="0" strike="noStrike" spc="-1">
                <a:solidFill>
                  <a:srgbClr val="343536"/>
                </a:solidFill>
                <a:latin typeface="var(--font-body)"/>
              </a:rPr>
              <a:t> - Install the plugins Terraform needs to manage the infrastructure.</a:t>
            </a:r>
            <a:endParaRPr lang="en-US" sz="3600" b="0" strike="noStrike" spc="-1">
              <a:latin typeface="Arial"/>
            </a:endParaRPr>
          </a:p>
          <a:p>
            <a:pPr marL="571680" indent="-571320" algn="just">
              <a:lnSpc>
                <a:spcPct val="100000"/>
              </a:lnSpc>
              <a:buClr>
                <a:srgbClr val="343536"/>
              </a:buClr>
              <a:buFont typeface="Arial"/>
              <a:buChar char="•"/>
            </a:pPr>
            <a:r>
              <a:rPr lang="en-US" sz="3600" b="1" strike="noStrike" spc="-1">
                <a:solidFill>
                  <a:srgbClr val="343536"/>
                </a:solidFill>
                <a:latin typeface="var(--font-body)"/>
              </a:rPr>
              <a:t>Plan</a:t>
            </a:r>
            <a:r>
              <a:rPr lang="en-US" sz="3600" b="0" strike="noStrike" spc="-1">
                <a:solidFill>
                  <a:srgbClr val="343536"/>
                </a:solidFill>
                <a:latin typeface="var(--font-body)"/>
              </a:rPr>
              <a:t> - Preview the changes Terraform will make to match your configuration.</a:t>
            </a:r>
            <a:endParaRPr lang="en-US" sz="3600" b="0" strike="noStrike" spc="-1">
              <a:latin typeface="Arial"/>
            </a:endParaRPr>
          </a:p>
          <a:p>
            <a:pPr marL="571680" indent="-571320" algn="just">
              <a:lnSpc>
                <a:spcPct val="100000"/>
              </a:lnSpc>
              <a:buClr>
                <a:srgbClr val="343536"/>
              </a:buClr>
              <a:buFont typeface="Arial"/>
              <a:buChar char="•"/>
            </a:pPr>
            <a:r>
              <a:rPr lang="en-US" sz="3600" b="1" strike="noStrike" spc="-1">
                <a:solidFill>
                  <a:srgbClr val="343536"/>
                </a:solidFill>
                <a:latin typeface="var(--font-body)"/>
              </a:rPr>
              <a:t>Apply</a:t>
            </a:r>
            <a:r>
              <a:rPr lang="en-US" sz="3600" b="0" strike="noStrike" spc="-1">
                <a:solidFill>
                  <a:srgbClr val="343536"/>
                </a:solidFill>
                <a:latin typeface="var(--font-body)"/>
              </a:rPr>
              <a:t> - Make the planned changes.</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49"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Terraform components</a:t>
            </a:r>
            <a:endParaRPr lang="en-US" sz="3600" b="0" strike="noStrike" spc="-1">
              <a:latin typeface="Arial"/>
            </a:endParaRPr>
          </a:p>
        </p:txBody>
      </p:sp>
      <p:sp>
        <p:nvSpPr>
          <p:cNvPr id="150"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51"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152" name="CustomShape 4"/>
          <p:cNvSpPr/>
          <p:nvPr/>
        </p:nvSpPr>
        <p:spPr>
          <a:xfrm>
            <a:off x="2090520" y="3086640"/>
            <a:ext cx="14419080" cy="228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a:solidFill>
                  <a:srgbClr val="343536"/>
                </a:solidFill>
                <a:latin typeface="metro-web"/>
              </a:rPr>
              <a:t>Terraform executable</a:t>
            </a:r>
            <a:endParaRPr lang="en-US" sz="3600" b="0" strike="noStrike" spc="-1">
              <a:latin typeface="Arial"/>
            </a:endParaRPr>
          </a:p>
          <a:p>
            <a:pPr algn="just">
              <a:lnSpc>
                <a:spcPct val="100000"/>
              </a:lnSpc>
            </a:pPr>
            <a:r>
              <a:rPr lang="en-US" sz="3600" b="0" strike="noStrike" spc="-1">
                <a:solidFill>
                  <a:srgbClr val="343536"/>
                </a:solidFill>
                <a:latin typeface="metro-web"/>
              </a:rPr>
              <a:t>Terraform files</a:t>
            </a:r>
            <a:endParaRPr lang="en-US" sz="3600" b="0" strike="noStrike" spc="-1">
              <a:latin typeface="Arial"/>
            </a:endParaRPr>
          </a:p>
          <a:p>
            <a:pPr algn="just">
              <a:lnSpc>
                <a:spcPct val="100000"/>
              </a:lnSpc>
            </a:pPr>
            <a:r>
              <a:rPr lang="en-US" sz="3600" b="0" strike="noStrike" spc="-1">
                <a:solidFill>
                  <a:srgbClr val="343536"/>
                </a:solidFill>
                <a:latin typeface="metro-web"/>
              </a:rPr>
              <a:t>Terraform plugins</a:t>
            </a:r>
            <a:endParaRPr lang="en-US" sz="3600" b="0" strike="noStrike" spc="-1">
              <a:latin typeface="Arial"/>
            </a:endParaRPr>
          </a:p>
          <a:p>
            <a:pPr algn="just">
              <a:lnSpc>
                <a:spcPct val="100000"/>
              </a:lnSpc>
            </a:pPr>
            <a:r>
              <a:rPr lang="en-US" sz="3600" b="0" strike="noStrike" spc="-1">
                <a:solidFill>
                  <a:srgbClr val="343536"/>
                </a:solidFill>
                <a:latin typeface="metro-web"/>
              </a:rPr>
              <a:t>Terraform state</a:t>
            </a:r>
            <a:endParaRPr lang="en-US" sz="36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54"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Installation</a:t>
            </a:r>
            <a:endParaRPr lang="en-US" sz="3600" b="0" strike="noStrike" spc="-1">
              <a:latin typeface="Arial"/>
            </a:endParaRPr>
          </a:p>
        </p:txBody>
      </p:sp>
      <p:sp>
        <p:nvSpPr>
          <p:cNvPr id="155"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56"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157" name="CustomShape 4"/>
          <p:cNvSpPr/>
          <p:nvPr/>
        </p:nvSpPr>
        <p:spPr>
          <a:xfrm>
            <a:off x="2090520" y="3086640"/>
            <a:ext cx="14419080" cy="694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a:solidFill>
                  <a:srgbClr val="343536"/>
                </a:solidFill>
                <a:latin typeface="metro-web"/>
              </a:rPr>
              <a:t>Install basic packages:</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r>
              <a:rPr lang="en-US" sz="3600" b="0" strike="noStrike" spc="-1">
                <a:solidFill>
                  <a:srgbClr val="343536"/>
                </a:solidFill>
                <a:latin typeface="metro-web"/>
              </a:rPr>
              <a:t>sudo apt-get update &amp;&amp; sudo apt-get install -y gnupg software-properties-common curl</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r>
              <a:rPr lang="en-US" sz="3600" b="0" strike="noStrike" spc="-1">
                <a:solidFill>
                  <a:srgbClr val="343536"/>
                </a:solidFill>
                <a:latin typeface="metro-web"/>
              </a:rPr>
              <a:t>Add HashiCorp GPG Key:</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r>
              <a:rPr lang="en-US" sz="3600" b="0" strike="noStrike" spc="-1">
                <a:solidFill>
                  <a:srgbClr val="343536"/>
                </a:solidFill>
                <a:latin typeface="metro-web"/>
              </a:rPr>
              <a:t>curl -fsSL https://apt.releases.hashicorp.com/gpg | sudo apt-key add -</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p:txBody>
      </p:sp>
      <p:pic>
        <p:nvPicPr>
          <p:cNvPr id="158" name="Picture 2"/>
          <p:cNvPicPr/>
          <p:nvPr/>
        </p:nvPicPr>
        <p:blipFill>
          <a:blip r:embed="rId4"/>
          <a:stretch/>
        </p:blipFill>
        <p:spPr>
          <a:xfrm>
            <a:off x="2090520" y="5558400"/>
            <a:ext cx="16107120" cy="497160"/>
          </a:xfrm>
          <a:prstGeom prst="rect">
            <a:avLst/>
          </a:prstGeom>
          <a:ln w="0">
            <a:noFill/>
          </a:ln>
        </p:spPr>
      </p:pic>
      <p:pic>
        <p:nvPicPr>
          <p:cNvPr id="159" name="Picture 5"/>
          <p:cNvPicPr/>
          <p:nvPr/>
        </p:nvPicPr>
        <p:blipFill>
          <a:blip r:embed="rId5"/>
          <a:stretch/>
        </p:blipFill>
        <p:spPr>
          <a:xfrm>
            <a:off x="2090520" y="8627040"/>
            <a:ext cx="16107120" cy="7311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61"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Installation</a:t>
            </a:r>
            <a:endParaRPr lang="en-US" sz="3600" b="0" strike="noStrike" spc="-1">
              <a:latin typeface="Arial"/>
            </a:endParaRPr>
          </a:p>
        </p:txBody>
      </p:sp>
      <p:sp>
        <p:nvSpPr>
          <p:cNvPr id="162"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63"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164" name="CustomShape 4"/>
          <p:cNvSpPr/>
          <p:nvPr/>
        </p:nvSpPr>
        <p:spPr>
          <a:xfrm>
            <a:off x="2090520" y="3086640"/>
            <a:ext cx="14419080" cy="420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a:solidFill>
                  <a:srgbClr val="343536"/>
                </a:solidFill>
                <a:latin typeface="metro-web"/>
              </a:rPr>
              <a:t>Add Linux repository </a:t>
            </a:r>
            <a:endParaRPr lang="en-US" sz="3600" b="0" strike="noStrike" spc="-1">
              <a:latin typeface="Arial"/>
            </a:endParaRPr>
          </a:p>
          <a:p>
            <a:pPr algn="just">
              <a:lnSpc>
                <a:spcPct val="100000"/>
              </a:lnSpc>
            </a:pPr>
            <a:endParaRPr lang="en-US" sz="3600" b="0" strike="noStrike" spc="-1">
              <a:latin typeface="Arial"/>
            </a:endParaRPr>
          </a:p>
          <a:p>
            <a:pPr>
              <a:lnSpc>
                <a:spcPct val="100000"/>
              </a:lnSpc>
            </a:pPr>
            <a:r>
              <a:rPr lang="en-US" sz="3600" b="0" strike="noStrike" spc="-1">
                <a:solidFill>
                  <a:srgbClr val="343536"/>
                </a:solidFill>
                <a:latin typeface="metro-web"/>
              </a:rPr>
              <a:t>sudo apt-add-repository "deb [arch=amd64] https://apt.releases.hashicorp.com $(lsb_release -cs) main"</a:t>
            </a: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a:p>
            <a:pPr algn="just">
              <a:lnSpc>
                <a:spcPct val="100000"/>
              </a:lnSpc>
            </a:pPr>
            <a:endParaRPr lang="en-US" sz="3600" b="0" strike="noStrike" spc="-1">
              <a:latin typeface="Arial"/>
            </a:endParaRPr>
          </a:p>
        </p:txBody>
      </p:sp>
      <p:pic>
        <p:nvPicPr>
          <p:cNvPr id="165" name="Picture 4"/>
          <p:cNvPicPr/>
          <p:nvPr/>
        </p:nvPicPr>
        <p:blipFill>
          <a:blip r:embed="rId4"/>
          <a:stretch/>
        </p:blipFill>
        <p:spPr>
          <a:xfrm>
            <a:off x="2090520" y="5670360"/>
            <a:ext cx="14782680" cy="284544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67"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Installation</a:t>
            </a:r>
            <a:endParaRPr lang="en-US" sz="3600" b="0" strike="noStrike" spc="-1">
              <a:latin typeface="Arial"/>
            </a:endParaRPr>
          </a:p>
        </p:txBody>
      </p:sp>
      <p:sp>
        <p:nvSpPr>
          <p:cNvPr id="168"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69"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170" name="CustomShape 4"/>
          <p:cNvSpPr/>
          <p:nvPr/>
        </p:nvSpPr>
        <p:spPr>
          <a:xfrm>
            <a:off x="2090520" y="3086640"/>
            <a:ext cx="14419080" cy="201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a:solidFill>
                  <a:srgbClr val="343536"/>
                </a:solidFill>
                <a:latin typeface="metro-web"/>
              </a:rPr>
              <a:t>Update and Install Terraform CLI</a:t>
            </a:r>
            <a:endParaRPr lang="en-US" sz="3600" b="0" strike="noStrike" spc="-1">
              <a:latin typeface="Arial"/>
            </a:endParaRPr>
          </a:p>
          <a:p>
            <a:pPr algn="just">
              <a:lnSpc>
                <a:spcPct val="100000"/>
              </a:lnSpc>
            </a:pPr>
            <a:endParaRPr lang="en-US" sz="3600" b="0" strike="noStrike" spc="-1">
              <a:latin typeface="Arial"/>
            </a:endParaRPr>
          </a:p>
          <a:p>
            <a:pPr>
              <a:lnSpc>
                <a:spcPct val="100000"/>
              </a:lnSpc>
            </a:pPr>
            <a:r>
              <a:rPr lang="en-US" sz="3600" b="0" strike="noStrike" spc="-1">
                <a:solidFill>
                  <a:srgbClr val="343536"/>
                </a:solidFill>
                <a:latin typeface="metro-web"/>
              </a:rPr>
              <a:t>sudo apt-get update &amp;&amp; sudo apt-get install terraform</a:t>
            </a:r>
            <a:endParaRPr lang="en-US" sz="3600" b="0" strike="noStrike" spc="-1">
              <a:latin typeface="Arial"/>
            </a:endParaRPr>
          </a:p>
          <a:p>
            <a:pPr algn="just">
              <a:lnSpc>
                <a:spcPct val="100000"/>
              </a:lnSpc>
            </a:pPr>
            <a:endParaRPr lang="en-US" sz="3600" b="0" strike="noStrike" spc="-1">
              <a:latin typeface="Arial"/>
            </a:endParaRPr>
          </a:p>
        </p:txBody>
      </p:sp>
      <p:pic>
        <p:nvPicPr>
          <p:cNvPr id="171" name="Picture 2"/>
          <p:cNvPicPr/>
          <p:nvPr/>
        </p:nvPicPr>
        <p:blipFill>
          <a:blip r:embed="rId4"/>
          <a:stretch/>
        </p:blipFill>
        <p:spPr>
          <a:xfrm>
            <a:off x="2090520" y="4911120"/>
            <a:ext cx="14419080" cy="49820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7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Other Products</a:t>
            </a:r>
            <a:endParaRPr lang="en-US" sz="3600" b="0" strike="noStrike" spc="-1">
              <a:latin typeface="Arial"/>
            </a:endParaRPr>
          </a:p>
        </p:txBody>
      </p:sp>
      <p:sp>
        <p:nvSpPr>
          <p:cNvPr id="17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75" name="Picture 4" descr="Sakura Sky | Terraform Fundamentals"/>
          <p:cNvPicPr/>
          <p:nvPr/>
        </p:nvPicPr>
        <p:blipFill>
          <a:blip r:embed="rId3"/>
          <a:stretch/>
        </p:blipFill>
        <p:spPr>
          <a:xfrm>
            <a:off x="16152840" y="9093240"/>
            <a:ext cx="2857320" cy="1599840"/>
          </a:xfrm>
          <a:prstGeom prst="rect">
            <a:avLst/>
          </a:prstGeom>
          <a:ln w="0">
            <a:noFill/>
          </a:ln>
        </p:spPr>
      </p:pic>
      <p:pic>
        <p:nvPicPr>
          <p:cNvPr id="176" name="Picture 2"/>
          <p:cNvPicPr/>
          <p:nvPr/>
        </p:nvPicPr>
        <p:blipFill>
          <a:blip r:embed="rId4"/>
          <a:srcRect l="1308"/>
          <a:stretch/>
        </p:blipFill>
        <p:spPr>
          <a:xfrm>
            <a:off x="3061440" y="2988720"/>
            <a:ext cx="11710440" cy="511452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7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Providers</a:t>
            </a:r>
            <a:endParaRPr lang="en-US" sz="3600" b="0" strike="noStrike" spc="-1">
              <a:latin typeface="Arial"/>
            </a:endParaRPr>
          </a:p>
        </p:txBody>
      </p:sp>
      <p:sp>
        <p:nvSpPr>
          <p:cNvPr id="179"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80" name="Picture 4_7" descr="Sakura Sky | Terraform Fundamentals"/>
          <p:cNvPicPr/>
          <p:nvPr/>
        </p:nvPicPr>
        <p:blipFill>
          <a:blip r:embed="rId3"/>
          <a:stretch/>
        </p:blipFill>
        <p:spPr>
          <a:xfrm>
            <a:off x="16152840" y="9093240"/>
            <a:ext cx="2857320" cy="1599840"/>
          </a:xfrm>
          <a:prstGeom prst="rect">
            <a:avLst/>
          </a:prstGeom>
          <a:ln w="0">
            <a:noFill/>
          </a:ln>
        </p:spPr>
      </p:pic>
      <p:sp>
        <p:nvSpPr>
          <p:cNvPr id="181" name="TextShape 4"/>
          <p:cNvSpPr txBox="1"/>
          <p:nvPr/>
        </p:nvSpPr>
        <p:spPr>
          <a:xfrm>
            <a:off x="3657600" y="3200400"/>
            <a:ext cx="13258800" cy="3429000"/>
          </a:xfrm>
          <a:prstGeom prst="rect">
            <a:avLst/>
          </a:prstGeom>
          <a:noFill/>
          <a:ln w="0">
            <a:noFill/>
          </a:ln>
        </p:spPr>
        <p:txBody>
          <a:bodyPr lIns="90000" tIns="45000" rIns="90000" bIns="45000">
            <a:noAutofit/>
          </a:bodyPr>
          <a:lstStyle/>
          <a:p>
            <a:r>
              <a:rPr lang="en-US" sz="3600" b="0" strike="noStrike" spc="-1">
                <a:latin typeface="Arial"/>
              </a:rPr>
              <a:t>Each provider adds a set of resource types and/or data sources that Terraform can manage. Every resource type is implemented by a provider; without providers, Terraform can't manage any kind of infrastructure. Most providers configure a specific infrastructure platform (either cloud or self-hosted).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E278-4B97-93DF-457E-318935F544AF}"/>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03751C3D-6E28-4231-B5F7-8E80C8E10082}"/>
              </a:ext>
            </a:extLst>
          </p:cNvPr>
          <p:cNvSpPr>
            <a:spLocks noGrp="1"/>
          </p:cNvSpPr>
          <p:nvPr>
            <p:ph type="subTitle"/>
          </p:nvPr>
        </p:nvSpPr>
        <p:spPr/>
        <p:txBody>
          <a:bodyPr/>
          <a:lstStyle/>
          <a:p>
            <a:endParaRPr lang="en-IN"/>
          </a:p>
        </p:txBody>
      </p:sp>
    </p:spTree>
    <p:extLst>
      <p:ext uri="{BB962C8B-B14F-4D97-AF65-F5344CB8AC3E}">
        <p14:creationId xmlns:p14="http://schemas.microsoft.com/office/powerpoint/2010/main" val="318188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FD6F-40D0-528F-4867-FEC5FC8870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87EB1E-861E-6062-42F7-C422BBFDF4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1A00089-B11B-DCAF-F104-F3D0853A46CC}"/>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188948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6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Introduction</a:t>
            </a:r>
            <a:endParaRPr lang="en-US" sz="3600" b="0" strike="noStrike" spc="-1">
              <a:latin typeface="Arial"/>
            </a:endParaRPr>
          </a:p>
        </p:txBody>
      </p:sp>
      <p:sp>
        <p:nvSpPr>
          <p:cNvPr id="6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65"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66" name="CustomShape 4"/>
          <p:cNvSpPr/>
          <p:nvPr/>
        </p:nvSpPr>
        <p:spPr>
          <a:xfrm>
            <a:off x="1733760" y="2609496"/>
            <a:ext cx="14419080" cy="784684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n-US" sz="3600" b="0" strike="noStrike" spc="-1" dirty="0">
                <a:solidFill>
                  <a:srgbClr val="000000"/>
                </a:solidFill>
                <a:latin typeface="Calibri"/>
              </a:rPr>
              <a:t>It is a HASHI CORP Product. </a:t>
            </a:r>
            <a:endParaRPr lang="en-US" sz="3600" b="0" strike="noStrike" spc="-1" dirty="0">
              <a:latin typeface="Arial"/>
            </a:endParaRPr>
          </a:p>
          <a:p>
            <a:pPr>
              <a:lnSpc>
                <a:spcPct val="100000"/>
              </a:lnSpc>
            </a:pPr>
            <a:endParaRPr lang="en-US" sz="3600" b="0" strike="noStrike" spc="-1" dirty="0">
              <a:latin typeface="Arial"/>
            </a:endParaRPr>
          </a:p>
          <a:p>
            <a:pPr marL="571680" indent="-571320">
              <a:lnSpc>
                <a:spcPct val="100000"/>
              </a:lnSpc>
              <a:buClr>
                <a:srgbClr val="000000"/>
              </a:buClr>
              <a:buFont typeface="Arial"/>
              <a:buChar char="•"/>
            </a:pPr>
            <a:r>
              <a:rPr lang="en-US" sz="3600" b="0" strike="noStrike" spc="-1" dirty="0">
                <a:solidFill>
                  <a:srgbClr val="000000"/>
                </a:solidFill>
                <a:latin typeface="Calibri"/>
              </a:rPr>
              <a:t>It’s a tool for building, changing, and versioning infrastructure. </a:t>
            </a:r>
            <a:endParaRPr lang="en-US" sz="3600" b="0" strike="noStrike" spc="-1" dirty="0">
              <a:latin typeface="Arial"/>
            </a:endParaRPr>
          </a:p>
          <a:p>
            <a:pPr>
              <a:lnSpc>
                <a:spcPct val="100000"/>
              </a:lnSpc>
            </a:pPr>
            <a:endParaRPr lang="en-US" sz="3600" b="0" strike="noStrike" spc="-1" dirty="0">
              <a:latin typeface="Arial"/>
            </a:endParaRPr>
          </a:p>
          <a:p>
            <a:pPr marL="571680" indent="-571320">
              <a:lnSpc>
                <a:spcPct val="100000"/>
              </a:lnSpc>
              <a:buClr>
                <a:srgbClr val="000000"/>
              </a:buClr>
              <a:buFont typeface="Arial"/>
              <a:buChar char="•"/>
            </a:pPr>
            <a:r>
              <a:rPr lang="en-US" sz="3600" b="0" strike="noStrike" spc="-1" dirty="0">
                <a:solidFill>
                  <a:srgbClr val="000000"/>
                </a:solidFill>
                <a:latin typeface="Calibri"/>
              </a:rPr>
              <a:t>Configuration files describe to Terraform the components needed to run</a:t>
            </a:r>
            <a:endParaRPr lang="en-US" sz="3600" b="0" strike="noStrike" spc="-1" dirty="0">
              <a:latin typeface="Arial"/>
            </a:endParaRPr>
          </a:p>
          <a:p>
            <a:pPr>
              <a:lnSpc>
                <a:spcPct val="100000"/>
              </a:lnSpc>
            </a:pPr>
            <a:endParaRPr lang="en-US" sz="3600" b="0" strike="noStrike" spc="-1" dirty="0">
              <a:latin typeface="Arial"/>
            </a:endParaRPr>
          </a:p>
          <a:p>
            <a:pPr marL="571680" indent="-571320">
              <a:lnSpc>
                <a:spcPct val="100000"/>
              </a:lnSpc>
              <a:buClr>
                <a:srgbClr val="000000"/>
              </a:buClr>
              <a:buFont typeface="Arial"/>
              <a:buChar char="•"/>
            </a:pPr>
            <a:r>
              <a:rPr lang="en-IN" sz="3600" b="0" strike="noStrike" spc="-1" dirty="0">
                <a:solidFill>
                  <a:srgbClr val="000000"/>
                </a:solidFill>
                <a:latin typeface="Calibri"/>
              </a:rPr>
              <a:t>Terraform generate an execute plan describing what it will do to reach the desired state and then executes it</a:t>
            </a:r>
          </a:p>
          <a:p>
            <a:pPr marL="571680" indent="-571320">
              <a:lnSpc>
                <a:spcPct val="100000"/>
              </a:lnSpc>
              <a:buClr>
                <a:srgbClr val="000000"/>
              </a:buClr>
              <a:buFont typeface="Arial"/>
              <a:buChar char="•"/>
            </a:pPr>
            <a:r>
              <a:rPr lang="en-IN" sz="3600" spc="-1" dirty="0">
                <a:solidFill>
                  <a:srgbClr val="000000"/>
                </a:solidFill>
                <a:latin typeface="Calibri"/>
              </a:rPr>
              <a:t>It is used to define &amp; provision complete Infra using easy to learn declarative language(HCL)</a:t>
            </a:r>
          </a:p>
          <a:p>
            <a:pPr marL="571680" indent="-571320">
              <a:lnSpc>
                <a:spcPct val="100000"/>
              </a:lnSpc>
              <a:buClr>
                <a:srgbClr val="000000"/>
              </a:buClr>
              <a:buFont typeface="Arial"/>
              <a:buChar char="•"/>
            </a:pPr>
            <a:r>
              <a:rPr lang="en-IN" sz="3600" b="0" strike="noStrike" spc="-1" dirty="0">
                <a:solidFill>
                  <a:srgbClr val="000000"/>
                </a:solidFill>
                <a:latin typeface="Calibri"/>
              </a:rPr>
              <a:t>You can store your cloud infra setup as code</a:t>
            </a:r>
          </a:p>
          <a:p>
            <a:pPr marL="571680" indent="-571320">
              <a:lnSpc>
                <a:spcPct val="100000"/>
              </a:lnSpc>
              <a:buClr>
                <a:srgbClr val="000000"/>
              </a:buClr>
              <a:buFont typeface="Arial"/>
              <a:buChar char="•"/>
            </a:pPr>
            <a:r>
              <a:rPr lang="en-IN" sz="3600" spc="-1" dirty="0">
                <a:solidFill>
                  <a:srgbClr val="000000"/>
                </a:solidFill>
                <a:latin typeface="Calibri"/>
              </a:rPr>
              <a:t>Designed by Mitchell Hashimoto, backend coding using GO language in 28</a:t>
            </a:r>
            <a:r>
              <a:rPr lang="en-IN" sz="3600" spc="-1" baseline="30000" dirty="0">
                <a:solidFill>
                  <a:srgbClr val="000000"/>
                </a:solidFill>
                <a:latin typeface="Calibri"/>
              </a:rPr>
              <a:t>th</a:t>
            </a:r>
            <a:r>
              <a:rPr lang="en-IN" sz="3600" spc="-1" dirty="0">
                <a:solidFill>
                  <a:srgbClr val="000000"/>
                </a:solidFill>
                <a:latin typeface="Calibri"/>
              </a:rPr>
              <a:t> July 2014 Introduced as a Enterprise solution. Its Opensource</a:t>
            </a:r>
            <a:endParaRPr lang="en-IN" sz="3600" b="0" strike="noStrike" spc="-1" dirty="0">
              <a:solidFill>
                <a:srgbClr val="000000"/>
              </a:solidFill>
              <a:latin typeface="Calibri"/>
            </a:endParaRPr>
          </a:p>
          <a:p>
            <a:pPr marL="360">
              <a:lnSpc>
                <a:spcPct val="100000"/>
              </a:lnSpc>
              <a:buClr>
                <a:srgbClr val="000000"/>
              </a:buClr>
            </a:pPr>
            <a:endParaRPr lang="en-US" sz="36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9912-1C16-220C-100F-F6554C15DB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7D3335-2390-C46E-6513-FF8DA8A76C2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958B830-8DF0-5EA7-7E9C-0E9BD3AAEBE8}"/>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735972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B78F-0055-7E15-DDC2-5C6B36360A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72AE5B-225C-BEC2-2E2B-DFFDB0D7F9C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DCFF932-724B-0FCF-E7C2-D15D02B13B9F}"/>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397272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1744-BE33-D916-3DDA-B23FC40720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53BE9D-1A95-9730-C451-CDDEAAFA7A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45E4DD-A7B7-7B2C-FAE8-F4989EDC4389}"/>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1648401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CEDD-7917-C34A-82F5-E1523BC90C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9C2260-0D44-E9DF-647F-5991D4B81A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C1CC38-AA38-E96F-8F0C-DF32D47F5CFF}"/>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2040203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B7DC-830D-04A1-6005-E2C5A0A2F6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73D0D9-971B-31A4-330B-3055872FB3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4E3AACD-A8D7-A20B-8370-108E183A4717}"/>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183967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0E2E-44B0-029C-5029-DA6D1C0911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24E767-EFFD-8274-6BEE-331757BE82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01402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9199-2A4C-C932-6B0E-C5813E6990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90E533-251C-5A6B-A187-1E9A12FC7D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0984F9-7929-38EF-68F8-4B9C4AC1DF05}"/>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3419511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0B52-DB83-3643-3CA9-25AAF1AF97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00167-BE7B-5E35-B0A6-74199BCE4A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CECF34-16BB-BAF9-33FC-326DED3E43B5}"/>
              </a:ext>
            </a:extLst>
          </p:cNvPr>
          <p:cNvPicPr>
            <a:picLocks noChangeAspect="1"/>
          </p:cNvPicPr>
          <p:nvPr/>
        </p:nvPicPr>
        <p:blipFill>
          <a:blip r:embed="rId2"/>
          <a:stretch>
            <a:fillRect/>
          </a:stretch>
        </p:blipFill>
        <p:spPr>
          <a:xfrm>
            <a:off x="-1" y="2659"/>
            <a:ext cx="19010313" cy="10688082"/>
          </a:xfrm>
          <a:prstGeom prst="rect">
            <a:avLst/>
          </a:prstGeom>
        </p:spPr>
      </p:pic>
    </p:spTree>
    <p:extLst>
      <p:ext uri="{BB962C8B-B14F-4D97-AF65-F5344CB8AC3E}">
        <p14:creationId xmlns:p14="http://schemas.microsoft.com/office/powerpoint/2010/main" val="619815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8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Resource</a:t>
            </a:r>
            <a:endParaRPr lang="en-US" sz="3600" b="0" strike="noStrike" spc="-1">
              <a:latin typeface="Arial"/>
            </a:endParaRPr>
          </a:p>
        </p:txBody>
      </p:sp>
      <p:sp>
        <p:nvSpPr>
          <p:cNvPr id="18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85" name="Picture 4_8" descr="Sakura Sky | Terraform Fundamentals"/>
          <p:cNvPicPr/>
          <p:nvPr/>
        </p:nvPicPr>
        <p:blipFill>
          <a:blip r:embed="rId3"/>
          <a:stretch/>
        </p:blipFill>
        <p:spPr>
          <a:xfrm>
            <a:off x="16152840" y="9093240"/>
            <a:ext cx="2857320" cy="1599840"/>
          </a:xfrm>
          <a:prstGeom prst="rect">
            <a:avLst/>
          </a:prstGeom>
          <a:ln w="0">
            <a:noFill/>
          </a:ln>
        </p:spPr>
      </p:pic>
      <p:sp>
        <p:nvSpPr>
          <p:cNvPr id="186" name="TextShape 4"/>
          <p:cNvSpPr txBox="1"/>
          <p:nvPr/>
        </p:nvSpPr>
        <p:spPr>
          <a:xfrm>
            <a:off x="3657600" y="3200400"/>
            <a:ext cx="13258800" cy="3429000"/>
          </a:xfrm>
          <a:prstGeom prst="rect">
            <a:avLst/>
          </a:prstGeom>
          <a:noFill/>
          <a:ln w="0">
            <a:noFill/>
          </a:ln>
        </p:spPr>
        <p:txBody>
          <a:bodyPr lIns="90000" tIns="45000" rIns="90000" bIns="45000">
            <a:noAutofit/>
          </a:bodyPr>
          <a:lstStyle/>
          <a:p>
            <a:r>
              <a:rPr lang="en-US" sz="3600" b="0" strike="noStrike" spc="-1">
                <a:latin typeface="Arial"/>
              </a:rPr>
              <a:t>Resources are the most important element in the Terraform language. ... Each resource block describes one or more infrastructure objects, such as virtual networks, compute instances, or higher-level components such as DNS records. Resource Blocks documents the syntax for declaring resources.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8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189"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90" name="Picture 4_9" descr="Sakura Sky | Terraform Fundamentals"/>
          <p:cNvPicPr/>
          <p:nvPr/>
        </p:nvPicPr>
        <p:blipFill>
          <a:blip r:embed="rId3"/>
          <a:stretch/>
        </p:blipFill>
        <p:spPr>
          <a:xfrm>
            <a:off x="16152840" y="9093240"/>
            <a:ext cx="2857320" cy="1599840"/>
          </a:xfrm>
          <a:prstGeom prst="rect">
            <a:avLst/>
          </a:prstGeom>
          <a:ln w="0">
            <a:noFill/>
          </a:ln>
        </p:spPr>
      </p:pic>
      <p:sp>
        <p:nvSpPr>
          <p:cNvPr id="191" name="TextShape 4"/>
          <p:cNvSpPr txBox="1"/>
          <p:nvPr/>
        </p:nvSpPr>
        <p:spPr>
          <a:xfrm>
            <a:off x="3657600" y="32004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192" name="Picture 191"/>
          <p:cNvPicPr/>
          <p:nvPr/>
        </p:nvPicPr>
        <p:blipFill>
          <a:blip r:embed="rId4"/>
          <a:stretch/>
        </p:blipFill>
        <p:spPr>
          <a:xfrm>
            <a:off x="3429000" y="2514600"/>
            <a:ext cx="10963800" cy="655740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7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7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75"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76" name="CustomShape 4"/>
          <p:cNvSpPr/>
          <p:nvPr/>
        </p:nvSpPr>
        <p:spPr>
          <a:xfrm>
            <a:off x="2090520" y="3086640"/>
            <a:ext cx="14419080" cy="749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gn="just">
              <a:lnSpc>
                <a:spcPct val="100000"/>
              </a:lnSpc>
              <a:buClr>
                <a:srgbClr val="343536"/>
              </a:buClr>
              <a:buFont typeface="Arial"/>
              <a:buChar char="•"/>
            </a:pPr>
            <a:r>
              <a:rPr lang="en-US" sz="3600" b="0" strike="noStrike" spc="-1" dirty="0">
                <a:solidFill>
                  <a:srgbClr val="343536"/>
                </a:solidFill>
                <a:latin typeface="metro-web"/>
              </a:rPr>
              <a:t>Infrastructure as code (</a:t>
            </a:r>
            <a:r>
              <a:rPr lang="en-US" sz="3600" b="0" strike="noStrike" spc="-1" dirty="0" err="1">
                <a:solidFill>
                  <a:srgbClr val="343536"/>
                </a:solidFill>
                <a:latin typeface="metro-web"/>
              </a:rPr>
              <a:t>IaC</a:t>
            </a:r>
            <a:r>
              <a:rPr lang="en-US" sz="3600" b="0" strike="noStrike" spc="-1" dirty="0">
                <a:solidFill>
                  <a:srgbClr val="343536"/>
                </a:solidFill>
                <a:latin typeface="metro-web"/>
              </a:rPr>
              <a:t>) tools allow you to manage infrastructure with configuration files rather than through a graphical user interface.</a:t>
            </a:r>
            <a:endParaRPr lang="en-US" sz="3600" b="0" strike="noStrike" spc="-1" dirty="0">
              <a:latin typeface="Arial"/>
            </a:endParaRPr>
          </a:p>
          <a:p>
            <a:pPr algn="just">
              <a:lnSpc>
                <a:spcPct val="100000"/>
              </a:lnSpc>
            </a:pPr>
            <a:r>
              <a:rPr lang="en-US" sz="3600" b="0" strike="noStrike" spc="-1" dirty="0">
                <a:solidFill>
                  <a:srgbClr val="343536"/>
                </a:solidFill>
                <a:latin typeface="metro-web"/>
              </a:rPr>
              <a:t> </a:t>
            </a:r>
            <a:endParaRPr lang="en-US" sz="3600" b="0" strike="noStrike" spc="-1" dirty="0">
              <a:latin typeface="Arial"/>
            </a:endParaRPr>
          </a:p>
          <a:p>
            <a:pPr marL="571680" indent="-571320" algn="just">
              <a:lnSpc>
                <a:spcPct val="100000"/>
              </a:lnSpc>
              <a:buClr>
                <a:srgbClr val="343536"/>
              </a:buClr>
              <a:buFont typeface="Arial"/>
              <a:buChar char="•"/>
            </a:pPr>
            <a:r>
              <a:rPr lang="en-US" sz="3600" b="0" strike="noStrike" spc="-1" dirty="0" err="1">
                <a:solidFill>
                  <a:srgbClr val="343536"/>
                </a:solidFill>
                <a:latin typeface="metro-web"/>
              </a:rPr>
              <a:t>IaC</a:t>
            </a:r>
            <a:r>
              <a:rPr lang="en-US" sz="3600" b="0" strike="noStrike" spc="-1" dirty="0">
                <a:solidFill>
                  <a:srgbClr val="343536"/>
                </a:solidFill>
                <a:latin typeface="metro-web"/>
              </a:rPr>
              <a:t> allows you to build, change, and manage your infrastructure in a safe, consistent, and repeatable way by defining resource configurations that you can version, reuse, and share.</a:t>
            </a:r>
            <a:endParaRPr lang="en-US" sz="3600" b="0" strike="noStrike" spc="-1" dirty="0">
              <a:latin typeface="Arial"/>
            </a:endParaRPr>
          </a:p>
          <a:p>
            <a:pPr algn="just">
              <a:lnSpc>
                <a:spcPct val="100000"/>
              </a:lnSpc>
            </a:pPr>
            <a:endParaRPr lang="en-US" sz="3600" b="0" strike="noStrike" spc="-1" dirty="0">
              <a:latin typeface="Arial"/>
            </a:endParaRPr>
          </a:p>
          <a:p>
            <a:pPr marL="571680" indent="-571320" algn="just">
              <a:lnSpc>
                <a:spcPct val="100000"/>
              </a:lnSpc>
              <a:buClr>
                <a:srgbClr val="343536"/>
              </a:buClr>
              <a:buFont typeface="Arial"/>
              <a:buChar char="•"/>
            </a:pPr>
            <a:r>
              <a:rPr lang="en-US" sz="3600" b="0" strike="noStrike" spc="-1" dirty="0">
                <a:solidFill>
                  <a:srgbClr val="343536"/>
                </a:solidFill>
                <a:latin typeface="metro-web"/>
              </a:rPr>
              <a:t>Terraform is </a:t>
            </a:r>
            <a:r>
              <a:rPr lang="en-US" sz="3600" b="0" strike="noStrike" spc="-1" dirty="0" err="1">
                <a:solidFill>
                  <a:srgbClr val="343536"/>
                </a:solidFill>
                <a:latin typeface="metro-web"/>
              </a:rPr>
              <a:t>HashiCorp’s</a:t>
            </a:r>
            <a:r>
              <a:rPr lang="en-US" sz="3600" b="0" strike="noStrike" spc="-1" dirty="0">
                <a:solidFill>
                  <a:srgbClr val="343536"/>
                </a:solidFill>
                <a:latin typeface="metro-web"/>
              </a:rPr>
              <a:t> infrastructure as code tool. It lets you define resources and infrastructure in human-readable, declarative configuration files, and manages your infrastructure’s lifecycle. </a:t>
            </a:r>
            <a:endParaRPr lang="en-US" sz="3600" b="0" strike="noStrike" spc="-1" dirty="0">
              <a:latin typeface="Arial"/>
            </a:endParaRPr>
          </a:p>
          <a:p>
            <a:pPr algn="just">
              <a:lnSpc>
                <a:spcPct val="100000"/>
              </a:lnSpc>
            </a:pPr>
            <a:endParaRPr lang="en-US" sz="36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194"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195"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96" name="Picture 4_11" descr="Sakura Sky | Terraform Fundamentals"/>
          <p:cNvPicPr/>
          <p:nvPr/>
        </p:nvPicPr>
        <p:blipFill>
          <a:blip r:embed="rId3"/>
          <a:stretch/>
        </p:blipFill>
        <p:spPr>
          <a:xfrm>
            <a:off x="16152840" y="9093240"/>
            <a:ext cx="2857320" cy="1599840"/>
          </a:xfrm>
          <a:prstGeom prst="rect">
            <a:avLst/>
          </a:prstGeom>
          <a:ln w="0">
            <a:noFill/>
          </a:ln>
        </p:spPr>
      </p:pic>
      <p:sp>
        <p:nvSpPr>
          <p:cNvPr id="197" name="TextShape 4"/>
          <p:cNvSpPr txBox="1"/>
          <p:nvPr/>
        </p:nvSpPr>
        <p:spPr>
          <a:xfrm>
            <a:off x="2514600" y="27432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198" name="Picture 197"/>
          <p:cNvPicPr/>
          <p:nvPr/>
        </p:nvPicPr>
        <p:blipFill>
          <a:blip r:embed="rId4"/>
          <a:stretch/>
        </p:blipFill>
        <p:spPr>
          <a:xfrm>
            <a:off x="2645280" y="2743200"/>
            <a:ext cx="14271120" cy="3886200"/>
          </a:xfrm>
          <a:prstGeom prst="rect">
            <a:avLst/>
          </a:prstGeom>
          <a:ln w="0">
            <a:noFill/>
          </a:ln>
        </p:spPr>
      </p:pic>
      <p:sp>
        <p:nvSpPr>
          <p:cNvPr id="199" name="TextShape 5"/>
          <p:cNvSpPr txBox="1"/>
          <p:nvPr/>
        </p:nvSpPr>
        <p:spPr>
          <a:xfrm>
            <a:off x="2971800" y="6858000"/>
            <a:ext cx="12344400" cy="1626120"/>
          </a:xfrm>
          <a:prstGeom prst="rect">
            <a:avLst/>
          </a:prstGeom>
          <a:noFill/>
          <a:ln w="0">
            <a:noFill/>
          </a:ln>
        </p:spPr>
        <p:txBody>
          <a:bodyPr lIns="90000" tIns="45000" rIns="90000" bIns="45000">
            <a:noAutofit/>
          </a:bodyPr>
          <a:lstStyle/>
          <a:p>
            <a:r>
              <a:rPr lang="en-US" sz="1800" b="0" strike="noStrike" spc="-1">
                <a:latin typeface="Arial"/>
              </a:rPr>
              <a:t>Terraform also supports reading JSON formatted configuration files. </a:t>
            </a:r>
          </a:p>
          <a:p>
            <a:endParaRPr lang="en-US" sz="1800" b="0" strike="noStrike" spc="-1">
              <a:latin typeface="Arial"/>
            </a:endParaRPr>
          </a:p>
          <a:p>
            <a:r>
              <a:rPr lang="en-US" sz="1800" b="0" strike="noStrike" spc="-1">
                <a:latin typeface="Arial"/>
                <a:hlinkClick r:id="rId5"/>
              </a:rPr>
              <a:t>https://www.terraform.io/docs/language/syntax/configuration.html</a:t>
            </a:r>
            <a:endParaRPr lang="en-US" sz="1800" b="0" strike="noStrike" spc="-1">
              <a:latin typeface="Arial"/>
            </a:endParaRPr>
          </a:p>
          <a:p>
            <a:endParaRPr lang="en-US" sz="1800" b="0" strike="noStrike" spc="-1">
              <a:latin typeface="Arial"/>
            </a:endParaRPr>
          </a:p>
          <a:p>
            <a:r>
              <a:rPr lang="en-US" sz="1800" b="0" strike="noStrike" spc="-1">
                <a:latin typeface="Arial"/>
              </a:rPr>
              <a:t>https://www.terraform.io/docs/language/index.html</a:t>
            </a:r>
          </a:p>
          <a:p>
            <a:endParaRPr lang="en-US" sz="18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201"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202"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203" name="Picture 4_12" descr="Sakura Sky | Terraform Fundamentals"/>
          <p:cNvPicPr/>
          <p:nvPr/>
        </p:nvPicPr>
        <p:blipFill>
          <a:blip r:embed="rId3"/>
          <a:stretch/>
        </p:blipFill>
        <p:spPr>
          <a:xfrm>
            <a:off x="16152840" y="9093240"/>
            <a:ext cx="2857320" cy="1599840"/>
          </a:xfrm>
          <a:prstGeom prst="rect">
            <a:avLst/>
          </a:prstGeom>
          <a:ln w="0">
            <a:noFill/>
          </a:ln>
        </p:spPr>
      </p:pic>
      <p:sp>
        <p:nvSpPr>
          <p:cNvPr id="204" name="TextShape 4"/>
          <p:cNvSpPr txBox="1"/>
          <p:nvPr/>
        </p:nvSpPr>
        <p:spPr>
          <a:xfrm>
            <a:off x="2514600" y="27432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205" name="Picture 204"/>
          <p:cNvPicPr/>
          <p:nvPr/>
        </p:nvPicPr>
        <p:blipFill>
          <a:blip r:embed="rId4"/>
          <a:stretch/>
        </p:blipFill>
        <p:spPr>
          <a:xfrm rot="7800">
            <a:off x="2520720" y="3216600"/>
            <a:ext cx="14388840" cy="573300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207"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208"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209" name="Picture 4_13" descr="Sakura Sky | Terraform Fundamentals"/>
          <p:cNvPicPr/>
          <p:nvPr/>
        </p:nvPicPr>
        <p:blipFill>
          <a:blip r:embed="rId3"/>
          <a:stretch/>
        </p:blipFill>
        <p:spPr>
          <a:xfrm>
            <a:off x="16152840" y="9093240"/>
            <a:ext cx="2857320" cy="1599840"/>
          </a:xfrm>
          <a:prstGeom prst="rect">
            <a:avLst/>
          </a:prstGeom>
          <a:ln w="0">
            <a:noFill/>
          </a:ln>
        </p:spPr>
      </p:pic>
      <p:sp>
        <p:nvSpPr>
          <p:cNvPr id="210" name="TextShape 4"/>
          <p:cNvSpPr txBox="1"/>
          <p:nvPr/>
        </p:nvSpPr>
        <p:spPr>
          <a:xfrm>
            <a:off x="2514600" y="27432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211" name="Picture 210"/>
          <p:cNvPicPr/>
          <p:nvPr/>
        </p:nvPicPr>
        <p:blipFill>
          <a:blip r:embed="rId4"/>
          <a:stretch/>
        </p:blipFill>
        <p:spPr>
          <a:xfrm>
            <a:off x="2286000" y="2514600"/>
            <a:ext cx="14844240" cy="594360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21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21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215" name="Picture 4_14" descr="Sakura Sky | Terraform Fundamentals"/>
          <p:cNvPicPr/>
          <p:nvPr/>
        </p:nvPicPr>
        <p:blipFill>
          <a:blip r:embed="rId3"/>
          <a:stretch/>
        </p:blipFill>
        <p:spPr>
          <a:xfrm>
            <a:off x="16152840" y="9093240"/>
            <a:ext cx="2857320" cy="1599840"/>
          </a:xfrm>
          <a:prstGeom prst="rect">
            <a:avLst/>
          </a:prstGeom>
          <a:ln w="0">
            <a:noFill/>
          </a:ln>
        </p:spPr>
      </p:pic>
      <p:sp>
        <p:nvSpPr>
          <p:cNvPr id="216" name="TextShape 4"/>
          <p:cNvSpPr txBox="1"/>
          <p:nvPr/>
        </p:nvSpPr>
        <p:spPr>
          <a:xfrm>
            <a:off x="2514600" y="27432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217" name="Picture 216"/>
          <p:cNvPicPr/>
          <p:nvPr/>
        </p:nvPicPr>
        <p:blipFill>
          <a:blip r:embed="rId4"/>
          <a:stretch/>
        </p:blipFill>
        <p:spPr>
          <a:xfrm>
            <a:off x="3429000" y="1952640"/>
            <a:ext cx="12398040" cy="810576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219"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Basic Syntax</a:t>
            </a:r>
            <a:endParaRPr lang="en-US" sz="3600" b="0" strike="noStrike" spc="-1">
              <a:latin typeface="Arial"/>
            </a:endParaRPr>
          </a:p>
        </p:txBody>
      </p:sp>
      <p:sp>
        <p:nvSpPr>
          <p:cNvPr id="220"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221" name="Picture 4_10" descr="Sakura Sky | Terraform Fundamentals"/>
          <p:cNvPicPr/>
          <p:nvPr/>
        </p:nvPicPr>
        <p:blipFill>
          <a:blip r:embed="rId3"/>
          <a:stretch/>
        </p:blipFill>
        <p:spPr>
          <a:xfrm>
            <a:off x="16152840" y="9093240"/>
            <a:ext cx="2857320" cy="1599840"/>
          </a:xfrm>
          <a:prstGeom prst="rect">
            <a:avLst/>
          </a:prstGeom>
          <a:ln w="0">
            <a:noFill/>
          </a:ln>
        </p:spPr>
      </p:pic>
      <p:sp>
        <p:nvSpPr>
          <p:cNvPr id="222" name="TextShape 4"/>
          <p:cNvSpPr txBox="1"/>
          <p:nvPr/>
        </p:nvSpPr>
        <p:spPr>
          <a:xfrm>
            <a:off x="2514600" y="2743200"/>
            <a:ext cx="13258800" cy="3429000"/>
          </a:xfrm>
          <a:prstGeom prst="rect">
            <a:avLst/>
          </a:prstGeom>
          <a:noFill/>
          <a:ln w="0">
            <a:noFill/>
          </a:ln>
        </p:spPr>
        <p:txBody>
          <a:bodyPr lIns="90000" tIns="45000" rIns="90000" bIns="45000">
            <a:noAutofit/>
          </a:bodyPr>
          <a:lstStyle/>
          <a:p>
            <a:endParaRPr lang="en-US" sz="1800" b="0" strike="noStrike" spc="-1">
              <a:latin typeface="Arial"/>
            </a:endParaRPr>
          </a:p>
          <a:p>
            <a:endParaRPr lang="en-US" sz="1800" b="0" strike="noStrike" spc="-1">
              <a:latin typeface="Arial"/>
            </a:endParaRPr>
          </a:p>
        </p:txBody>
      </p:sp>
      <p:pic>
        <p:nvPicPr>
          <p:cNvPr id="223" name="Picture 222"/>
          <p:cNvPicPr/>
          <p:nvPr/>
        </p:nvPicPr>
        <p:blipFill>
          <a:blip r:embed="rId4"/>
          <a:stretch/>
        </p:blipFill>
        <p:spPr>
          <a:xfrm>
            <a:off x="3657600" y="2057400"/>
            <a:ext cx="11887200" cy="839268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950400" y="555134"/>
            <a:ext cx="16763442" cy="8333685"/>
          </a:xfrm>
          <a:prstGeom prst="rect">
            <a:avLst/>
          </a:prstGeom>
        </p:spPr>
      </p:pic>
    </p:spTree>
    <p:extLst>
      <p:ext uri="{BB962C8B-B14F-4D97-AF65-F5344CB8AC3E}">
        <p14:creationId xmlns:p14="http://schemas.microsoft.com/office/powerpoint/2010/main" val="3618547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p:nvPr>
        </p:nvSpPr>
        <p:spPr/>
        <p:txBody>
          <a:bodyPr/>
          <a:lstStyle/>
          <a:p>
            <a:endParaRPr lang="en-IN"/>
          </a:p>
        </p:txBody>
      </p:sp>
      <p:pic>
        <p:nvPicPr>
          <p:cNvPr id="4" name="Picture 3"/>
          <p:cNvPicPr>
            <a:picLocks noChangeAspect="1"/>
          </p:cNvPicPr>
          <p:nvPr/>
        </p:nvPicPr>
        <p:blipFill>
          <a:blip r:embed="rId2"/>
          <a:stretch>
            <a:fillRect/>
          </a:stretch>
        </p:blipFill>
        <p:spPr>
          <a:xfrm>
            <a:off x="2999581" y="1689100"/>
            <a:ext cx="13011150" cy="7315200"/>
          </a:xfrm>
          <a:prstGeom prst="rect">
            <a:avLst/>
          </a:prstGeom>
        </p:spPr>
      </p:pic>
    </p:spTree>
    <p:extLst>
      <p:ext uri="{BB962C8B-B14F-4D97-AF65-F5344CB8AC3E}">
        <p14:creationId xmlns:p14="http://schemas.microsoft.com/office/powerpoint/2010/main" val="2032227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p:nvPr>
        </p:nvSpPr>
        <p:spPr/>
        <p:txBody>
          <a:bodyPr/>
          <a:lstStyle/>
          <a:p>
            <a:endParaRPr lang="en-IN"/>
          </a:p>
        </p:txBody>
      </p:sp>
      <p:pic>
        <p:nvPicPr>
          <p:cNvPr id="4" name="Picture 3"/>
          <p:cNvPicPr>
            <a:picLocks noChangeAspect="1"/>
          </p:cNvPicPr>
          <p:nvPr/>
        </p:nvPicPr>
        <p:blipFill>
          <a:blip r:embed="rId2"/>
          <a:stretch>
            <a:fillRect/>
          </a:stretch>
        </p:blipFill>
        <p:spPr>
          <a:xfrm>
            <a:off x="2999581" y="1689100"/>
            <a:ext cx="13011150" cy="7315200"/>
          </a:xfrm>
          <a:prstGeom prst="rect">
            <a:avLst/>
          </a:prstGeom>
        </p:spPr>
      </p:pic>
    </p:spTree>
    <p:extLst>
      <p:ext uri="{BB962C8B-B14F-4D97-AF65-F5344CB8AC3E}">
        <p14:creationId xmlns:p14="http://schemas.microsoft.com/office/powerpoint/2010/main" val="873006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BC74-FB44-2696-5E6C-2DBB3AE8050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2E387E81-BDA9-9D97-1813-BE93656955F2}"/>
              </a:ext>
            </a:extLst>
          </p:cNvPr>
          <p:cNvSpPr>
            <a:spLocks noGrp="1"/>
          </p:cNvSpPr>
          <p:nvPr>
            <p:ph type="subTitle"/>
          </p:nvPr>
        </p:nvSpPr>
        <p:spPr/>
        <p:txBody>
          <a:bodyPr/>
          <a:lstStyle/>
          <a:p>
            <a:endParaRPr lang="en-IN"/>
          </a:p>
        </p:txBody>
      </p:sp>
      <p:graphicFrame>
        <p:nvGraphicFramePr>
          <p:cNvPr id="4" name="Table 3">
            <a:extLst>
              <a:ext uri="{FF2B5EF4-FFF2-40B4-BE49-F238E27FC236}">
                <a16:creationId xmlns:a16="http://schemas.microsoft.com/office/drawing/2014/main" id="{A0103BA0-F373-5C74-6B9F-106D6F9104C9}"/>
              </a:ext>
            </a:extLst>
          </p:cNvPr>
          <p:cNvGraphicFramePr>
            <a:graphicFrameLocks noGrp="1"/>
          </p:cNvGraphicFramePr>
          <p:nvPr>
            <p:extLst>
              <p:ext uri="{D42A27DB-BD31-4B8C-83A1-F6EECF244321}">
                <p14:modId xmlns:p14="http://schemas.microsoft.com/office/powerpoint/2010/main" val="1505809439"/>
              </p:ext>
            </p:extLst>
          </p:nvPr>
        </p:nvGraphicFramePr>
        <p:xfrm>
          <a:off x="950913" y="594360"/>
          <a:ext cx="17108486" cy="9395462"/>
        </p:xfrm>
        <a:graphic>
          <a:graphicData uri="http://schemas.openxmlformats.org/drawingml/2006/table">
            <a:tbl>
              <a:tblPr/>
              <a:tblGrid>
                <a:gridCol w="8554243">
                  <a:extLst>
                    <a:ext uri="{9D8B030D-6E8A-4147-A177-3AD203B41FA5}">
                      <a16:colId xmlns:a16="http://schemas.microsoft.com/office/drawing/2014/main" val="3460868940"/>
                    </a:ext>
                  </a:extLst>
                </a:gridCol>
                <a:gridCol w="8554243">
                  <a:extLst>
                    <a:ext uri="{9D8B030D-6E8A-4147-A177-3AD203B41FA5}">
                      <a16:colId xmlns:a16="http://schemas.microsoft.com/office/drawing/2014/main" val="96634837"/>
                    </a:ext>
                  </a:extLst>
                </a:gridCol>
              </a:tblGrid>
              <a:tr h="890027">
                <a:tc>
                  <a:txBody>
                    <a:bodyPr/>
                    <a:lstStyle/>
                    <a:p>
                      <a:pPr algn="ctr" fontAlgn="base"/>
                      <a:r>
                        <a:rPr lang="en-IN" sz="2000" b="0" dirty="0">
                          <a:effectLst/>
                        </a:rPr>
                        <a:t>Imperative Programming</a:t>
                      </a:r>
                    </a:p>
                  </a:txBody>
                  <a:tcPr marL="95250" marR="95250" marT="95250" marB="95250" anchor="ctr">
                    <a:lnL>
                      <a:noFill/>
                    </a:lnL>
                    <a:lnR>
                      <a:noFill/>
                    </a:lnR>
                    <a:lnT>
                      <a:noFill/>
                    </a:lnT>
                    <a:lnB>
                      <a:noFill/>
                    </a:lnB>
                    <a:solidFill>
                      <a:srgbClr val="FFFFFF"/>
                    </a:solidFill>
                  </a:tcPr>
                </a:tc>
                <a:tc>
                  <a:txBody>
                    <a:bodyPr/>
                    <a:lstStyle/>
                    <a:p>
                      <a:pPr algn="ctr" fontAlgn="base"/>
                      <a:r>
                        <a:rPr lang="en-IN" sz="2000" b="0">
                          <a:effectLst/>
                        </a:rPr>
                        <a:t>Declarative Programming</a:t>
                      </a:r>
                      <a:r>
                        <a:rPr lang="en-IN" sz="2000" b="1" i="1">
                          <a:effectLst/>
                        </a:rPr>
                        <a:t>  </a:t>
                      </a:r>
                      <a:endParaRPr lang="en-IN" sz="2000" b="0">
                        <a:effectLst/>
                      </a:endParaRPr>
                    </a:p>
                  </a:txBody>
                  <a:tcPr marL="95250" marR="95250" marT="95250" marB="95250" anchor="ctr">
                    <a:lnL>
                      <a:noFill/>
                    </a:lnL>
                    <a:lnR>
                      <a:noFill/>
                    </a:lnR>
                    <a:lnT>
                      <a:noFill/>
                    </a:lnT>
                    <a:lnB>
                      <a:noFill/>
                    </a:lnB>
                    <a:solidFill>
                      <a:srgbClr val="FFFFFF"/>
                    </a:solidFill>
                  </a:tcPr>
                </a:tc>
                <a:extLst>
                  <a:ext uri="{0D108BD9-81ED-4DB2-BD59-A6C34878D82A}">
                    <a16:rowId xmlns:a16="http://schemas.microsoft.com/office/drawing/2014/main" val="1726133843"/>
                  </a:ext>
                </a:extLst>
              </a:tr>
              <a:tr h="1007577">
                <a:tc>
                  <a:txBody>
                    <a:bodyPr/>
                    <a:lstStyle/>
                    <a:p>
                      <a:pPr algn="l" fontAlgn="base"/>
                      <a:r>
                        <a:rPr lang="en-US" sz="2000" b="0" dirty="0">
                          <a:effectLst/>
                        </a:rPr>
                        <a:t>In this, programs specify how it is to be done.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In this, programs specify what is to be done.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764142461"/>
                  </a:ext>
                </a:extLst>
              </a:tr>
              <a:tr h="1007577">
                <a:tc>
                  <a:txBody>
                    <a:bodyPr/>
                    <a:lstStyle/>
                    <a:p>
                      <a:pPr algn="l" fontAlgn="base"/>
                      <a:r>
                        <a:rPr lang="en-US" sz="2000" b="0" dirty="0">
                          <a:effectLst/>
                        </a:rPr>
                        <a:t>It simply describes the control flow of computation.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It simply expresses the logic of computation.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2936453245"/>
                  </a:ext>
                </a:extLst>
              </a:tr>
              <a:tr h="1012576">
                <a:tc>
                  <a:txBody>
                    <a:bodyPr/>
                    <a:lstStyle/>
                    <a:p>
                      <a:pPr algn="l" fontAlgn="base"/>
                      <a:r>
                        <a:rPr lang="en-US" sz="2000" b="0">
                          <a:effectLst/>
                        </a:rPr>
                        <a:t>Its main goal is to describe how to get it or accomplish it.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Its main goal is to describe the desired result without direct dictation on how to get it.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601646616"/>
                  </a:ext>
                </a:extLst>
              </a:tr>
              <a:tr h="1427401">
                <a:tc>
                  <a:txBody>
                    <a:bodyPr/>
                    <a:lstStyle/>
                    <a:p>
                      <a:pPr algn="l" fontAlgn="base"/>
                      <a:r>
                        <a:rPr lang="en-US" sz="2000" b="0" dirty="0">
                          <a:effectLst/>
                        </a:rPr>
                        <a:t>Its advantages include ease to learn and read, the notional model is simple to understand, etc.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Its advantages include effective code, which can be applied by using ways, easy extension, high level of abstraction, etc.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2493541905"/>
                  </a:ext>
                </a:extLst>
              </a:tr>
              <a:tr h="1012576">
                <a:tc>
                  <a:txBody>
                    <a:bodyPr/>
                    <a:lstStyle/>
                    <a:p>
                      <a:pPr algn="l" fontAlgn="base"/>
                      <a:r>
                        <a:rPr lang="en-US" sz="2000" b="0">
                          <a:effectLst/>
                        </a:rPr>
                        <a:t>Its type includes procedural programming, object-oriented programming, parallel processing approach.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Its type includes logic programming and functional programming.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112498313"/>
                  </a:ext>
                </a:extLst>
              </a:tr>
              <a:tr h="1012576">
                <a:tc>
                  <a:txBody>
                    <a:bodyPr/>
                    <a:lstStyle/>
                    <a:p>
                      <a:pPr algn="l" fontAlgn="base"/>
                      <a:r>
                        <a:rPr lang="en-US" sz="2000" b="0" dirty="0">
                          <a:effectLst/>
                        </a:rPr>
                        <a:t>In this, the user is allowed to make decisions and commands to the compiler.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In this, a compiler is allowed to make decisions.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084191974"/>
                  </a:ext>
                </a:extLst>
              </a:tr>
              <a:tr h="1012576">
                <a:tc>
                  <a:txBody>
                    <a:bodyPr/>
                    <a:lstStyle/>
                    <a:p>
                      <a:pPr algn="l" fontAlgn="base"/>
                      <a:r>
                        <a:rPr lang="en-US" sz="2000" b="0" dirty="0">
                          <a:effectLst/>
                        </a:rPr>
                        <a:t>It has many side effects and includes mutable variables as compared to declarative programming.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a:effectLst/>
                        </a:rPr>
                        <a:t>It has no side effects and does not include any mutable variables as compared to imperative programming.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66945866"/>
                  </a:ext>
                </a:extLst>
              </a:tr>
              <a:tr h="1012576">
                <a:tc>
                  <a:txBody>
                    <a:bodyPr/>
                    <a:lstStyle/>
                    <a:p>
                      <a:pPr algn="l" fontAlgn="base"/>
                      <a:r>
                        <a:rPr lang="en-US" sz="2000" b="0" dirty="0">
                          <a:effectLst/>
                        </a:rPr>
                        <a:t>It gives full control to developers that are very important in low-level programming.  </a:t>
                      </a:r>
                    </a:p>
                  </a:txBody>
                  <a:tcPr marL="95250" marR="95250" marT="133350" marB="133350" anchor="ctr">
                    <a:lnL>
                      <a:noFill/>
                    </a:lnL>
                    <a:lnR>
                      <a:noFill/>
                    </a:lnR>
                    <a:lnT>
                      <a:noFill/>
                    </a:lnT>
                    <a:lnB>
                      <a:noFill/>
                    </a:lnB>
                    <a:solidFill>
                      <a:srgbClr val="FFFFFF"/>
                    </a:solidFill>
                  </a:tcPr>
                </a:tc>
                <a:tc>
                  <a:txBody>
                    <a:bodyPr/>
                    <a:lstStyle/>
                    <a:p>
                      <a:pPr algn="l" fontAlgn="base"/>
                      <a:r>
                        <a:rPr lang="en-US" sz="2000" b="0" dirty="0">
                          <a:effectLst/>
                        </a:rPr>
                        <a:t>It may automate repetitive flow along with simplifying code structure. </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2851551418"/>
                  </a:ext>
                </a:extLst>
              </a:tr>
            </a:tbl>
          </a:graphicData>
        </a:graphic>
      </p:graphicFrame>
    </p:spTree>
    <p:extLst>
      <p:ext uri="{BB962C8B-B14F-4D97-AF65-F5344CB8AC3E}">
        <p14:creationId xmlns:p14="http://schemas.microsoft.com/office/powerpoint/2010/main" val="227623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7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79"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80"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81" name="CustomShape 4"/>
          <p:cNvSpPr/>
          <p:nvPr/>
        </p:nvSpPr>
        <p:spPr>
          <a:xfrm>
            <a:off x="2090520" y="3086640"/>
            <a:ext cx="14419080" cy="530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gn="just">
              <a:lnSpc>
                <a:spcPct val="100000"/>
              </a:lnSpc>
              <a:buClr>
                <a:srgbClr val="343536"/>
              </a:buClr>
              <a:buFont typeface="Arial"/>
              <a:buChar char="•"/>
            </a:pPr>
            <a:r>
              <a:rPr lang="en-US" sz="3600" b="0" strike="noStrike" spc="-1" dirty="0">
                <a:solidFill>
                  <a:srgbClr val="343536"/>
                </a:solidFill>
                <a:latin typeface="metro-web"/>
              </a:rPr>
              <a:t>Terraform plugins called providers let Terraform interact with cloud platforms and other services via their application programming interfaces (APIs).</a:t>
            </a:r>
            <a:endParaRPr lang="en-US" sz="3600" b="0" strike="noStrike" spc="-1" dirty="0">
              <a:latin typeface="Arial"/>
            </a:endParaRPr>
          </a:p>
          <a:p>
            <a:pPr algn="just">
              <a:lnSpc>
                <a:spcPct val="100000"/>
              </a:lnSpc>
            </a:pPr>
            <a:endParaRPr lang="en-US" sz="3600" b="0" strike="noStrike" spc="-1" dirty="0">
              <a:latin typeface="Arial"/>
            </a:endParaRPr>
          </a:p>
          <a:p>
            <a:pPr marL="571680" indent="-571320" algn="just">
              <a:lnSpc>
                <a:spcPct val="100000"/>
              </a:lnSpc>
              <a:buClr>
                <a:srgbClr val="343536"/>
              </a:buClr>
              <a:buFont typeface="Arial"/>
              <a:buChar char="•"/>
            </a:pPr>
            <a:r>
              <a:rPr lang="en-US" sz="3600" b="0" strike="noStrike" spc="-1" dirty="0">
                <a:solidFill>
                  <a:srgbClr val="343536"/>
                </a:solidFill>
                <a:latin typeface="metro-web"/>
              </a:rPr>
              <a:t>Providers define individual units of infrastructure, into reusable Terraform configurations called modules, and manage them with a consistent language and workflow.</a:t>
            </a:r>
            <a:endParaRPr lang="en-US" sz="3600" b="0" strike="noStrike" spc="-1" dirty="0">
              <a:latin typeface="Arial"/>
            </a:endParaRPr>
          </a:p>
          <a:p>
            <a:pPr algn="just">
              <a:lnSpc>
                <a:spcPct val="100000"/>
              </a:lnSpc>
            </a:pPr>
            <a:endParaRPr lang="en-US" sz="3600" b="0" strike="noStrike" spc="-1" dirty="0">
              <a:latin typeface="Arial"/>
            </a:endParaRPr>
          </a:p>
          <a:p>
            <a:pPr algn="just">
              <a:lnSpc>
                <a:spcPct val="100000"/>
              </a:lnSpc>
            </a:pPr>
            <a:endParaRPr lang="en-US" sz="3600" b="0" strike="noStrike" spc="-1" dirty="0">
              <a:latin typeface="Arial"/>
            </a:endParaRPr>
          </a:p>
          <a:p>
            <a:pPr algn="just">
              <a:lnSpc>
                <a:spcPct val="100000"/>
              </a:lnSpc>
            </a:pPr>
            <a:endParaRPr lang="en-US" sz="36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83"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84"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85"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86" name="CustomShape 4"/>
          <p:cNvSpPr/>
          <p:nvPr/>
        </p:nvSpPr>
        <p:spPr>
          <a:xfrm>
            <a:off x="2090520" y="2068920"/>
            <a:ext cx="14419080" cy="846240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gn="just">
              <a:lnSpc>
                <a:spcPct val="100000"/>
              </a:lnSpc>
              <a:buClr>
                <a:srgbClr val="343536"/>
              </a:buClr>
              <a:buFont typeface="Arial"/>
              <a:buChar char="•"/>
            </a:pPr>
            <a:r>
              <a:rPr lang="en-US" sz="3600" b="0" strike="noStrike" spc="-1" dirty="0">
                <a:solidFill>
                  <a:srgbClr val="343536"/>
                </a:solidFill>
                <a:latin typeface="metro-web"/>
              </a:rPr>
              <a:t>Provisioning Infrastructure through software to achieve consistent and predictable environments</a:t>
            </a:r>
            <a:endParaRPr lang="en-US" sz="3600" b="0" strike="noStrike" spc="-1" dirty="0">
              <a:latin typeface="Arial"/>
            </a:endParaRPr>
          </a:p>
          <a:p>
            <a:pPr algn="just">
              <a:lnSpc>
                <a:spcPct val="100000"/>
              </a:lnSpc>
            </a:pPr>
            <a:endParaRPr lang="en-US" sz="3600" b="0" strike="noStrike" spc="-1" dirty="0">
              <a:latin typeface="Arial"/>
            </a:endParaRPr>
          </a:p>
          <a:p>
            <a:pPr algn="just">
              <a:lnSpc>
                <a:spcPct val="100000"/>
              </a:lnSpc>
            </a:pPr>
            <a:r>
              <a:rPr lang="en-US" sz="3600" b="0" strike="noStrike" spc="-1" dirty="0">
                <a:solidFill>
                  <a:srgbClr val="343536"/>
                </a:solidFill>
                <a:latin typeface="metro-web"/>
              </a:rPr>
              <a:t>Core concept:</a:t>
            </a:r>
            <a:endParaRPr lang="en-US" sz="3600" b="0" strike="noStrike" spc="-1" dirty="0">
              <a:latin typeface="Arial"/>
            </a:endParaRPr>
          </a:p>
          <a:p>
            <a:pPr algn="just">
              <a:lnSpc>
                <a:spcPct val="100000"/>
              </a:lnSpc>
            </a:pPr>
            <a:endParaRPr lang="en-US" sz="3600" b="0" strike="noStrike" spc="-1" dirty="0">
              <a:latin typeface="Arial"/>
            </a:endParaRPr>
          </a:p>
          <a:p>
            <a:pPr marL="571680" indent="-571320" algn="just">
              <a:lnSpc>
                <a:spcPct val="100000"/>
              </a:lnSpc>
              <a:buClr>
                <a:srgbClr val="343536"/>
              </a:buClr>
              <a:buFont typeface="Wingdings" charset="2"/>
              <a:buChar char=""/>
            </a:pPr>
            <a:r>
              <a:rPr lang="en-US" sz="3600" b="0" strike="noStrike" spc="-1" dirty="0">
                <a:solidFill>
                  <a:srgbClr val="343536"/>
                </a:solidFill>
                <a:latin typeface="metro-web"/>
              </a:rPr>
              <a:t>Defined in code</a:t>
            </a:r>
            <a:endParaRPr lang="en-US" sz="3600" b="0" strike="noStrike" spc="-1" dirty="0">
              <a:latin typeface="Arial"/>
            </a:endParaRPr>
          </a:p>
          <a:p>
            <a:pPr marL="571680" indent="-571320" algn="just">
              <a:lnSpc>
                <a:spcPct val="100000"/>
              </a:lnSpc>
              <a:buClr>
                <a:srgbClr val="343536"/>
              </a:buClr>
              <a:buFont typeface="Wingdings" charset="2"/>
              <a:buChar char=""/>
            </a:pPr>
            <a:r>
              <a:rPr lang="en-US" sz="3600" b="0" strike="noStrike" spc="-1" dirty="0">
                <a:solidFill>
                  <a:srgbClr val="343536"/>
                </a:solidFill>
                <a:latin typeface="metro-web"/>
              </a:rPr>
              <a:t>Stored in source control</a:t>
            </a:r>
            <a:endParaRPr lang="en-US" sz="3600" b="0" strike="noStrike" spc="-1" dirty="0">
              <a:latin typeface="Arial"/>
            </a:endParaRPr>
          </a:p>
          <a:p>
            <a:pPr marL="571680" indent="-571320" algn="just">
              <a:lnSpc>
                <a:spcPct val="100000"/>
              </a:lnSpc>
              <a:buClr>
                <a:srgbClr val="343536"/>
              </a:buClr>
              <a:buFont typeface="Wingdings" charset="2"/>
              <a:buChar char=""/>
            </a:pPr>
            <a:r>
              <a:rPr lang="en-US" sz="3600" b="0" strike="noStrike" spc="-1" dirty="0">
                <a:solidFill>
                  <a:srgbClr val="343536"/>
                </a:solidFill>
                <a:latin typeface="metro-web"/>
              </a:rPr>
              <a:t>Declarative or Imperative</a:t>
            </a:r>
            <a:endParaRPr lang="en-US" sz="3600" b="0" strike="noStrike" spc="-1" dirty="0">
              <a:latin typeface="Arial"/>
            </a:endParaRPr>
          </a:p>
          <a:p>
            <a:pPr marL="571680" indent="-571320" algn="just">
              <a:lnSpc>
                <a:spcPct val="100000"/>
              </a:lnSpc>
              <a:buClr>
                <a:srgbClr val="343536"/>
              </a:buClr>
              <a:buFont typeface="Wingdings" charset="2"/>
              <a:buChar char=""/>
            </a:pPr>
            <a:r>
              <a:rPr lang="en-US" sz="3600" b="0" strike="noStrike" spc="-1" dirty="0">
                <a:solidFill>
                  <a:srgbClr val="343536"/>
                </a:solidFill>
                <a:latin typeface="metro-web"/>
              </a:rPr>
              <a:t>Idempotent and consistent </a:t>
            </a:r>
            <a:endParaRPr lang="en-US" sz="3600" b="0" strike="noStrike" spc="-1" dirty="0">
              <a:latin typeface="Arial"/>
            </a:endParaRPr>
          </a:p>
          <a:p>
            <a:pPr marL="571680" indent="-571320" algn="just">
              <a:lnSpc>
                <a:spcPct val="100000"/>
              </a:lnSpc>
              <a:buClr>
                <a:srgbClr val="343536"/>
              </a:buClr>
              <a:buFont typeface="Wingdings" charset="2"/>
              <a:buChar char=""/>
            </a:pPr>
            <a:r>
              <a:rPr lang="en-US" sz="3600" b="0" strike="noStrike" spc="-1" dirty="0">
                <a:solidFill>
                  <a:srgbClr val="343536"/>
                </a:solidFill>
                <a:latin typeface="metro-web"/>
              </a:rPr>
              <a:t>Push or pull</a:t>
            </a:r>
          </a:p>
          <a:p>
            <a:pPr algn="l"/>
            <a:r>
              <a:rPr lang="en-US" sz="3600" b="0" i="0" dirty="0">
                <a:solidFill>
                  <a:srgbClr val="202124"/>
                </a:solidFill>
                <a:effectLst/>
                <a:latin typeface="arial" panose="020B0604020202020204" pitchFamily="34" charset="0"/>
              </a:rPr>
              <a:t>Is Terraform push or pull?</a:t>
            </a:r>
          </a:p>
          <a:p>
            <a:pPr algn="l"/>
            <a:r>
              <a:rPr lang="en-US" sz="2800" b="0" i="0" dirty="0">
                <a:solidFill>
                  <a:srgbClr val="202124"/>
                </a:solidFill>
                <a:effectLst/>
                <a:latin typeface="arial" panose="020B0604020202020204" pitchFamily="34" charset="0"/>
              </a:rPr>
              <a:t>The terraform </a:t>
            </a:r>
            <a:r>
              <a:rPr lang="en-US" sz="2800" b="1" i="0" dirty="0">
                <a:solidFill>
                  <a:srgbClr val="202124"/>
                </a:solidFill>
                <a:effectLst/>
                <a:latin typeface="arial" panose="020B0604020202020204" pitchFamily="34" charset="0"/>
              </a:rPr>
              <a:t>state push</a:t>
            </a:r>
            <a:r>
              <a:rPr lang="en-US" sz="2800" b="0" i="0" dirty="0">
                <a:solidFill>
                  <a:srgbClr val="202124"/>
                </a:solidFill>
                <a:effectLst/>
                <a:latin typeface="arial" panose="020B0604020202020204" pitchFamily="34" charset="0"/>
              </a:rPr>
              <a:t> command is used to manually upload a local state file to remote state. This command also works with local state.</a:t>
            </a:r>
          </a:p>
          <a:p>
            <a:pPr algn="l"/>
            <a:r>
              <a:rPr lang="en-US" sz="2800" b="0" i="0" dirty="0">
                <a:solidFill>
                  <a:srgbClr val="202124"/>
                </a:solidFill>
                <a:effectLst/>
                <a:latin typeface="arial" panose="020B0604020202020204" pitchFamily="34" charset="0"/>
              </a:rPr>
              <a:t>The terraform state pull command is </a:t>
            </a:r>
            <a:r>
              <a:rPr lang="en-US" sz="2800" b="1" i="0" dirty="0">
                <a:solidFill>
                  <a:srgbClr val="202124"/>
                </a:solidFill>
                <a:effectLst/>
                <a:latin typeface="arial" panose="020B0604020202020204" pitchFamily="34" charset="0"/>
              </a:rPr>
              <a:t>used to manually download and output the state from remote state</a:t>
            </a:r>
            <a:r>
              <a:rPr lang="en-US" sz="2800" b="0" i="0" dirty="0">
                <a:solidFill>
                  <a:srgbClr val="202124"/>
                </a:solidFill>
                <a:effectLst/>
                <a:latin typeface="arial" panose="020B0604020202020204" pitchFamily="34" charset="0"/>
              </a:rPr>
              <a:t>.</a:t>
            </a:r>
          </a:p>
          <a:p>
            <a:pPr marL="571680" indent="-571320" algn="just">
              <a:lnSpc>
                <a:spcPct val="100000"/>
              </a:lnSpc>
              <a:buClr>
                <a:srgbClr val="343536"/>
              </a:buClr>
              <a:buFont typeface="Wingdings" charset="2"/>
              <a:buChar char=""/>
            </a:pPr>
            <a:endParaRPr lang="en-US" sz="36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8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89"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90" name="Picture 4" descr="Sakura Sky | Terraform Fundamentals"/>
          <p:cNvPicPr/>
          <p:nvPr/>
        </p:nvPicPr>
        <p:blipFill>
          <a:blip r:embed="rId3"/>
          <a:stretch/>
        </p:blipFill>
        <p:spPr>
          <a:xfrm>
            <a:off x="16152840" y="9093240"/>
            <a:ext cx="2857320" cy="1599840"/>
          </a:xfrm>
          <a:prstGeom prst="rect">
            <a:avLst/>
          </a:prstGeom>
          <a:ln w="0">
            <a:noFill/>
          </a:ln>
        </p:spPr>
      </p:pic>
      <p:sp>
        <p:nvSpPr>
          <p:cNvPr id="91" name="CustomShape 4"/>
          <p:cNvSpPr/>
          <p:nvPr/>
        </p:nvSpPr>
        <p:spPr>
          <a:xfrm>
            <a:off x="2090520" y="3086640"/>
            <a:ext cx="14419080" cy="563085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600" b="0" strike="noStrike" spc="-1" dirty="0">
                <a:solidFill>
                  <a:srgbClr val="343536"/>
                </a:solidFill>
                <a:latin typeface="metro-web"/>
              </a:rPr>
              <a:t>Benefits:</a:t>
            </a:r>
            <a:endParaRPr lang="en-US" sz="3600" b="0" strike="noStrike" spc="-1" dirty="0">
              <a:latin typeface="Arial"/>
            </a:endParaRPr>
          </a:p>
          <a:p>
            <a:pPr algn="just">
              <a:lnSpc>
                <a:spcPct val="100000"/>
              </a:lnSpc>
            </a:pPr>
            <a:endParaRPr lang="en-US" sz="3600" b="0" strike="noStrike" spc="-1" dirty="0">
              <a:latin typeface="Arial"/>
            </a:endParaRPr>
          </a:p>
          <a:p>
            <a:pPr algn="just">
              <a:lnSpc>
                <a:spcPct val="100000"/>
              </a:lnSpc>
            </a:pPr>
            <a:endParaRPr lang="en-US" sz="3600" b="0" strike="noStrike" spc="-1" dirty="0">
              <a:latin typeface="Arial"/>
            </a:endParaRPr>
          </a:p>
          <a:p>
            <a:pPr algn="just">
              <a:lnSpc>
                <a:spcPct val="100000"/>
              </a:lnSpc>
            </a:pPr>
            <a:r>
              <a:rPr lang="en-US" sz="3600" b="0" strike="noStrike" spc="-1" dirty="0">
                <a:solidFill>
                  <a:srgbClr val="343536"/>
                </a:solidFill>
                <a:latin typeface="metro-web"/>
              </a:rPr>
              <a:t>a) Automated deployment</a:t>
            </a:r>
            <a:endParaRPr lang="en-US" sz="3600" b="0" strike="noStrike" spc="-1" dirty="0">
              <a:latin typeface="Arial"/>
            </a:endParaRPr>
          </a:p>
          <a:p>
            <a:pPr algn="just">
              <a:lnSpc>
                <a:spcPct val="100000"/>
              </a:lnSpc>
            </a:pPr>
            <a:r>
              <a:rPr lang="en-US" sz="3600" b="0" strike="noStrike" spc="-1" dirty="0">
                <a:solidFill>
                  <a:srgbClr val="343536"/>
                </a:solidFill>
                <a:latin typeface="metro-web"/>
              </a:rPr>
              <a:t>b) Provisioning  Consistent environments</a:t>
            </a:r>
            <a:endParaRPr lang="en-US" sz="3600" b="0" strike="noStrike" spc="-1" dirty="0">
              <a:latin typeface="Arial"/>
            </a:endParaRPr>
          </a:p>
          <a:p>
            <a:pPr algn="just">
              <a:lnSpc>
                <a:spcPct val="100000"/>
              </a:lnSpc>
            </a:pPr>
            <a:r>
              <a:rPr lang="en-US" sz="3600" b="0" strike="noStrike" spc="-1" dirty="0">
                <a:solidFill>
                  <a:srgbClr val="343536"/>
                </a:solidFill>
                <a:latin typeface="metro-web"/>
              </a:rPr>
              <a:t>c) Repeatable process</a:t>
            </a:r>
            <a:endParaRPr lang="en-US" sz="3600" b="0" strike="noStrike" spc="-1" dirty="0">
              <a:latin typeface="Arial"/>
            </a:endParaRPr>
          </a:p>
          <a:p>
            <a:pPr algn="just">
              <a:lnSpc>
                <a:spcPct val="100000"/>
              </a:lnSpc>
            </a:pPr>
            <a:r>
              <a:rPr lang="en-US" sz="3600" b="0" strike="noStrike" spc="-1" dirty="0">
                <a:solidFill>
                  <a:srgbClr val="343536"/>
                </a:solidFill>
                <a:latin typeface="metro-web"/>
              </a:rPr>
              <a:t>d) Reusable components</a:t>
            </a:r>
            <a:endParaRPr lang="en-US" sz="3600" b="0" strike="noStrike" spc="-1" dirty="0">
              <a:latin typeface="Arial"/>
            </a:endParaRPr>
          </a:p>
          <a:p>
            <a:pPr algn="just">
              <a:lnSpc>
                <a:spcPct val="100000"/>
              </a:lnSpc>
            </a:pPr>
            <a:r>
              <a:rPr lang="en-US" sz="3600" b="0" strike="noStrike" spc="-1" dirty="0">
                <a:solidFill>
                  <a:srgbClr val="343536"/>
                </a:solidFill>
                <a:latin typeface="metro-web"/>
              </a:rPr>
              <a:t>e) Documented architecture</a:t>
            </a:r>
            <a:endParaRPr lang="en-US" sz="3600" b="0" strike="noStrike" spc="-1" dirty="0">
              <a:latin typeface="Arial"/>
            </a:endParaRPr>
          </a:p>
          <a:p>
            <a:pPr algn="just">
              <a:lnSpc>
                <a:spcPct val="100000"/>
              </a:lnSpc>
            </a:pPr>
            <a:r>
              <a:rPr lang="en-US" sz="3600" b="0" strike="noStrike" spc="-1" dirty="0">
                <a:latin typeface="Arial"/>
              </a:rPr>
              <a:t>f) </a:t>
            </a:r>
            <a:r>
              <a:rPr lang="en-US" sz="3600" b="0" strike="noStrike" spc="-1" dirty="0" err="1">
                <a:latin typeface="Arial"/>
              </a:rPr>
              <a:t>Infrasturcture</a:t>
            </a:r>
            <a:r>
              <a:rPr lang="en-US" sz="3600" b="0" strike="noStrike" spc="-1" dirty="0">
                <a:latin typeface="Arial"/>
              </a:rPr>
              <a:t> Lifecycle</a:t>
            </a:r>
          </a:p>
          <a:p>
            <a:pPr algn="just">
              <a:lnSpc>
                <a:spcPct val="100000"/>
              </a:lnSpc>
            </a:pPr>
            <a:endParaRPr lang="en-US" sz="36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19800" y="556920"/>
            <a:ext cx="7798680" cy="151740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98" name="CustomShape 2"/>
          <p:cNvSpPr/>
          <p:nvPr/>
        </p:nvSpPr>
        <p:spPr>
          <a:xfrm>
            <a:off x="1135440" y="1032120"/>
            <a:ext cx="6567120" cy="5616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2600">
              <a:lnSpc>
                <a:spcPct val="100000"/>
              </a:lnSpc>
              <a:spcBef>
                <a:spcPts val="99"/>
              </a:spcBef>
            </a:pPr>
            <a:r>
              <a:rPr lang="en-US" sz="3600" b="1" strike="noStrike" spc="-7">
                <a:solidFill>
                  <a:srgbClr val="FFFFFF"/>
                </a:solidFill>
                <a:latin typeface="Calibri"/>
              </a:rPr>
              <a:t>Infrastructure as a Code</a:t>
            </a:r>
            <a:endParaRPr lang="en-US" sz="3600" b="0" strike="noStrike" spc="-1">
              <a:latin typeface="Arial"/>
            </a:endParaRPr>
          </a:p>
        </p:txBody>
      </p:sp>
      <p:sp>
        <p:nvSpPr>
          <p:cNvPr id="99" name="CustomShape 3"/>
          <p:cNvSpPr/>
          <p:nvPr/>
        </p:nvSpPr>
        <p:spPr>
          <a:xfrm>
            <a:off x="1135440" y="3475440"/>
            <a:ext cx="17219880" cy="497160"/>
          </a:xfrm>
          <a:prstGeom prst="rect">
            <a:avLst/>
          </a:prstGeom>
          <a:noFill/>
          <a:ln w="0">
            <a:noFill/>
          </a:ln>
        </p:spPr>
        <p:style>
          <a:lnRef idx="0">
            <a:scrgbClr r="0" g="0" b="0"/>
          </a:lnRef>
          <a:fillRef idx="0">
            <a:scrgbClr r="0" g="0" b="0"/>
          </a:fillRef>
          <a:effectRef idx="0">
            <a:scrgbClr r="0" g="0" b="0"/>
          </a:effectRef>
          <a:fontRef idx="minor"/>
        </p:style>
      </p:sp>
      <p:pic>
        <p:nvPicPr>
          <p:cNvPr id="100" name="Picture 4" descr="Sakura Sky | Terraform Fundamentals"/>
          <p:cNvPicPr/>
          <p:nvPr/>
        </p:nvPicPr>
        <p:blipFill>
          <a:blip r:embed="rId3"/>
          <a:stretch/>
        </p:blipFill>
        <p:spPr>
          <a:xfrm>
            <a:off x="16152840" y="9093240"/>
            <a:ext cx="2857320" cy="1599840"/>
          </a:xfrm>
          <a:prstGeom prst="rect">
            <a:avLst/>
          </a:prstGeom>
          <a:ln w="0">
            <a:noFill/>
          </a:ln>
        </p:spPr>
      </p:pic>
      <p:pic>
        <p:nvPicPr>
          <p:cNvPr id="101" name="Picture 2" descr="How Declarative and Imperative Styles Differ in Infrastructure as Code -  copebit AG"/>
          <p:cNvPicPr/>
          <p:nvPr/>
        </p:nvPicPr>
        <p:blipFill>
          <a:blip r:embed="rId4"/>
          <a:stretch/>
        </p:blipFill>
        <p:spPr>
          <a:xfrm>
            <a:off x="6647040" y="3441600"/>
            <a:ext cx="5714640" cy="3809520"/>
          </a:xfrm>
          <a:prstGeom prst="rect">
            <a:avLst/>
          </a:prstGeom>
          <a:ln w="0">
            <a:noFill/>
          </a:ln>
        </p:spPr>
      </p:pic>
      <p:pic>
        <p:nvPicPr>
          <p:cNvPr id="102" name="Picture 2" descr="Comparing Declarative &amp;amp; Imperative Sentences - Video &amp;amp; Lesson Transcript |  Study.com"/>
          <p:cNvPicPr/>
          <p:nvPr/>
        </p:nvPicPr>
        <p:blipFill>
          <a:blip r:embed="rId5"/>
          <a:stretch/>
        </p:blipFill>
        <p:spPr>
          <a:xfrm>
            <a:off x="890640" y="3370320"/>
            <a:ext cx="3333240" cy="1800000"/>
          </a:xfrm>
          <a:prstGeom prst="rect">
            <a:avLst/>
          </a:prstGeom>
          <a:ln w="0">
            <a:noFill/>
          </a:ln>
        </p:spPr>
      </p:pic>
      <p:pic>
        <p:nvPicPr>
          <p:cNvPr id="103" name="Picture 2" descr="Imperative versus Declarative in Configuration Management Systems SaltStack"/>
          <p:cNvPicPr/>
          <p:nvPr/>
        </p:nvPicPr>
        <p:blipFill>
          <a:blip r:embed="rId6"/>
          <a:stretch/>
        </p:blipFill>
        <p:spPr>
          <a:xfrm>
            <a:off x="6350400" y="7251840"/>
            <a:ext cx="2857320" cy="1609200"/>
          </a:xfrm>
          <a:prstGeom prst="rect">
            <a:avLst/>
          </a:prstGeom>
          <a:ln w="0">
            <a:noFill/>
          </a:ln>
        </p:spPr>
      </p:pic>
      <p:pic>
        <p:nvPicPr>
          <p:cNvPr id="104" name="Picture 4" descr="Overview of the systematization of declarative and imperative programming"/>
          <p:cNvPicPr/>
          <p:nvPr/>
        </p:nvPicPr>
        <p:blipFill>
          <a:blip r:embed="rId7"/>
          <a:stretch/>
        </p:blipFill>
        <p:spPr>
          <a:xfrm>
            <a:off x="360360" y="203040"/>
            <a:ext cx="18287640" cy="10286640"/>
          </a:xfrm>
          <a:prstGeom prst="rect">
            <a:avLst/>
          </a:prstGeom>
          <a:ln w="0">
            <a:noFill/>
          </a:ln>
        </p:spPr>
      </p:pic>
      <p:sp>
        <p:nvSpPr>
          <p:cNvPr id="105" name="TextShape 4"/>
          <p:cNvSpPr txBox="1"/>
          <p:nvPr/>
        </p:nvSpPr>
        <p:spPr>
          <a:xfrm>
            <a:off x="10058400" y="7543800"/>
            <a:ext cx="7772400" cy="346320"/>
          </a:xfrm>
          <a:prstGeom prst="rect">
            <a:avLst/>
          </a:prstGeom>
          <a:noFill/>
          <a:ln w="0">
            <a:noFill/>
          </a:ln>
        </p:spPr>
        <p:txBody>
          <a:bodyPr lIns="90000" tIns="45000" rIns="90000" bIns="45000">
            <a:noAutofit/>
          </a:bodyPr>
          <a:lstStyle/>
          <a:p>
            <a:r>
              <a:rPr lang="en-US" sz="1800" b="0" strike="noStrike" spc="-1">
                <a:latin typeface="Arial"/>
              </a:rPr>
              <a:t>expresses the logic of a computation without describing its control flow</a:t>
            </a:r>
          </a:p>
        </p:txBody>
      </p:sp>
      <p:sp>
        <p:nvSpPr>
          <p:cNvPr id="106" name="TextShape 5"/>
          <p:cNvSpPr txBox="1"/>
          <p:nvPr/>
        </p:nvSpPr>
        <p:spPr>
          <a:xfrm>
            <a:off x="2514600" y="9372600"/>
            <a:ext cx="6629400" cy="346320"/>
          </a:xfrm>
          <a:prstGeom prst="rect">
            <a:avLst/>
          </a:prstGeom>
          <a:noFill/>
          <a:ln w="0">
            <a:noFill/>
          </a:ln>
        </p:spPr>
        <p:txBody>
          <a:bodyPr lIns="90000" tIns="45000" rIns="90000" bIns="45000">
            <a:noAutofit/>
          </a:bodyPr>
          <a:lstStyle/>
          <a:p>
            <a:r>
              <a:rPr lang="en-US" sz="1800" b="0" strike="noStrike" spc="-1">
                <a:latin typeface="Arial"/>
              </a:rPr>
              <a:t>uses statements that change a program's state.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0E9D-92FD-F923-9FC3-67B322EEA04E}"/>
              </a:ext>
            </a:extLst>
          </p:cNvPr>
          <p:cNvSpPr>
            <a:spLocks noGrp="1"/>
          </p:cNvSpPr>
          <p:nvPr>
            <p:ph type="title"/>
          </p:nvPr>
        </p:nvSpPr>
        <p:spPr/>
        <p:txBody>
          <a:bodyPr/>
          <a:lstStyle/>
          <a:p>
            <a:r>
              <a:rPr lang="en-US" dirty="0"/>
              <a:t>Declarative &amp; Imperative</a:t>
            </a:r>
            <a:endParaRPr lang="en-IN" dirty="0"/>
          </a:p>
        </p:txBody>
      </p:sp>
      <p:sp>
        <p:nvSpPr>
          <p:cNvPr id="3" name="Subtitle 2">
            <a:extLst>
              <a:ext uri="{FF2B5EF4-FFF2-40B4-BE49-F238E27FC236}">
                <a16:creationId xmlns:a16="http://schemas.microsoft.com/office/drawing/2014/main" id="{B6524E2C-AD45-8BBD-C9C9-CFF46DFACB3E}"/>
              </a:ext>
            </a:extLst>
          </p:cNvPr>
          <p:cNvSpPr>
            <a:spLocks noGrp="1"/>
          </p:cNvSpPr>
          <p:nvPr>
            <p:ph type="subTitle"/>
          </p:nvPr>
        </p:nvSpPr>
        <p:spPr/>
        <p:txBody>
          <a:bodyPr/>
          <a:lstStyle/>
          <a:p>
            <a:r>
              <a:rPr lang="en-US" dirty="0"/>
              <a:t>Declarative – Functional </a:t>
            </a:r>
            <a:r>
              <a:rPr lang="en-US" dirty="0" err="1"/>
              <a:t>Approch</a:t>
            </a:r>
            <a:endParaRPr lang="en-US" dirty="0"/>
          </a:p>
          <a:p>
            <a:r>
              <a:rPr lang="en-US" dirty="0"/>
              <a:t>You specify the desired state (Final State) of Infra you want to Provision &amp; IAC Software will handle the rest</a:t>
            </a:r>
          </a:p>
          <a:p>
            <a:r>
              <a:rPr lang="en-US" dirty="0" err="1"/>
              <a:t>Eg.</a:t>
            </a:r>
            <a:r>
              <a:rPr lang="en-US" dirty="0"/>
              <a:t> Spinning of VM or container, Installing &amp; configuring the necessary software, resolving system &amp; Software dependencies and Versioning</a:t>
            </a:r>
          </a:p>
          <a:p>
            <a:r>
              <a:rPr lang="en-US" dirty="0"/>
              <a:t>Need skilled administrator to setup</a:t>
            </a:r>
          </a:p>
          <a:p>
            <a:r>
              <a:rPr lang="en-US" dirty="0"/>
              <a:t>Instead of explicitly </a:t>
            </a:r>
            <a:r>
              <a:rPr lang="en-US" dirty="0" err="1"/>
              <a:t>outling</a:t>
            </a:r>
            <a:r>
              <a:rPr lang="en-US" dirty="0"/>
              <a:t> the </a:t>
            </a:r>
            <a:r>
              <a:rPr lang="en-US" dirty="0" err="1"/>
              <a:t>sequeance</a:t>
            </a:r>
            <a:r>
              <a:rPr lang="en-US" dirty="0"/>
              <a:t> of steps shows Final result</a:t>
            </a:r>
          </a:p>
          <a:p>
            <a:r>
              <a:rPr lang="en-US" dirty="0"/>
              <a:t>Imperative– Procedural Approach</a:t>
            </a:r>
          </a:p>
          <a:p>
            <a:r>
              <a:rPr lang="en-US" dirty="0"/>
              <a:t>Helps you prepare automation script, one specific step at a time</a:t>
            </a:r>
          </a:p>
          <a:p>
            <a:r>
              <a:rPr lang="en-US" dirty="0"/>
              <a:t>It gives orders, defines sequence of commands or instruction so infra reach the final result.</a:t>
            </a:r>
            <a:endParaRPr lang="en-IN" dirty="0"/>
          </a:p>
        </p:txBody>
      </p:sp>
    </p:spTree>
    <p:extLst>
      <p:ext uri="{BB962C8B-B14F-4D97-AF65-F5344CB8AC3E}">
        <p14:creationId xmlns:p14="http://schemas.microsoft.com/office/powerpoint/2010/main" val="3931884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9340</TotalTime>
  <Words>1634</Words>
  <Application>Microsoft Office PowerPoint</Application>
  <PresentationFormat>Custom</PresentationFormat>
  <Paragraphs>182</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vt:lpstr>
      <vt:lpstr>Calibri</vt:lpstr>
      <vt:lpstr>metro-web</vt:lpstr>
      <vt:lpstr>Symbol</vt:lpstr>
      <vt:lpstr>Times New Roman</vt:lpstr>
      <vt:lpstr>var(--font-body)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Declarative &amp; Imperative</vt:lpstr>
      <vt:lpstr>PowerPoint Presentation</vt:lpstr>
      <vt:lpstr>PowerPoint Presentation</vt:lpstr>
      <vt:lpstr>Plugin</vt:lpstr>
      <vt:lpstr>PowerPoint Presentation</vt:lpstr>
      <vt:lpstr>Terraform INIT</vt:lpstr>
      <vt:lpstr>Terraform PLAN</vt:lpstr>
      <vt:lpstr>Terraform APPLY</vt:lpstr>
      <vt:lpstr>Terraform Destroy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Naveen Gupta</dc:creator>
  <dc:description/>
  <cp:lastModifiedBy>Red Hat</cp:lastModifiedBy>
  <cp:revision>61</cp:revision>
  <dcterms:created xsi:type="dcterms:W3CDTF">2021-06-11T15:59:04Z</dcterms:created>
  <dcterms:modified xsi:type="dcterms:W3CDTF">2022-09-09T04:02:41Z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19</vt:i4>
  </property>
</Properties>
</file>